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7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0" r:id="rId20"/>
    <p:sldId id="273" r:id="rId21"/>
    <p:sldId id="274" r:id="rId22"/>
    <p:sldId id="275" r:id="rId23"/>
    <p:sldId id="281" r:id="rId24"/>
    <p:sldId id="276" r:id="rId25"/>
    <p:sldId id="277" r:id="rId26"/>
    <p:sldId id="295" r:id="rId27"/>
    <p:sldId id="278" r:id="rId28"/>
    <p:sldId id="296" r:id="rId29"/>
    <p:sldId id="297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3" r:id="rId40"/>
    <p:sldId id="291" r:id="rId41"/>
    <p:sldId id="292" r:id="rId42"/>
    <p:sldId id="2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E619E-7CDC-47C4-AD05-165CCF53B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403604"/>
            <a:ext cx="9144000" cy="1527048"/>
          </a:xfrm>
        </p:spPr>
        <p:txBody>
          <a:bodyPr>
            <a:normAutofit/>
          </a:bodyPr>
          <a:lstStyle/>
          <a:p>
            <a:r>
              <a:rPr lang="cs-CZ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MILÍ ZDRAVOTNÍCI</a:t>
            </a:r>
            <a:br>
              <a:rPr lang="cs-CZ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lékaři, sestry, záchranáři a další zaměstnanci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0DC855-F6C2-4CDD-991C-BA1C52F1B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boskovické nemocnice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3B82CF-17D0-4613-A5D9-8BA393B8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02" y="3337583"/>
            <a:ext cx="2103886" cy="1415170"/>
          </a:xfrm>
          <a:prstGeom prst="rect">
            <a:avLst/>
          </a:prstGeom>
        </p:spPr>
      </p:pic>
      <p:pic>
        <p:nvPicPr>
          <p:cNvPr id="6" name="Ludovico Einaudi - Una Mattina">
            <a:hlinkClick r:id="" action="ppaction://media"/>
            <a:extLst>
              <a:ext uri="{FF2B5EF4-FFF2-40B4-BE49-F238E27FC236}">
                <a16:creationId xmlns:a16="http://schemas.microsoft.com/office/drawing/2014/main" id="{5F8685BA-DF73-4009-BC0D-64F6263DE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296" y="5931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"/>
    </mc:Choice>
    <mc:Fallback xmlns="">
      <p:transition spd="slow" advTm="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1" objId="6"/>
        <p14:pauseEvt time="4013" objId="6"/>
        <p14:seekEvt time="4013" objId="6" seek="3595"/>
        <p14:resumeEvt time="401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EE251C-7DF7-434C-BEFE-C97F73DF7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69" y="0"/>
            <a:ext cx="4955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"/>
    </mc:Choice>
    <mc:Fallback xmlns="">
      <p:transition spd="slow" advTm="49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67FA9-56F6-46C0-8E35-33970643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3D76FE-7509-400F-ADB6-12877D84E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I naše rodina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prodělala a má vedoucí z práce musela být hospitalizovaná v nemocnici...... od ní vím, jak úžasnou práci zdravotníci odvádí. Moc Vám děkuji, rádi se připojíme…</a:t>
            </a:r>
            <a:endParaRPr lang="cs-CZ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8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"/>
    </mc:Choice>
    <mc:Fallback xmlns="">
      <p:transition spd="slow" advTm="528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58163B-5175-413E-B6DE-25E0ABC8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36" y="789605"/>
            <a:ext cx="7039607" cy="527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"/>
    </mc:Choice>
    <mc:Fallback xmlns="">
      <p:transition spd="slow" advTm="453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EFF8523-BCE9-4EF0-9E2A-9312A5C6C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13" y="817036"/>
            <a:ext cx="7230773" cy="52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"/>
    </mc:Choice>
    <mc:Fallback xmlns="">
      <p:transition spd="slow" advTm="40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B3181C-F3CA-40A9-BD37-6A47E227F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9" y="753305"/>
            <a:ext cx="8677622" cy="56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"/>
    </mc:Choice>
    <mc:Fallback xmlns="">
      <p:transition spd="slow" advTm="404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17139D5-515F-471A-95D6-447859593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80" y="790723"/>
            <a:ext cx="7621040" cy="54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"/>
    </mc:Choice>
    <mc:Fallback xmlns="">
      <p:transition spd="slow" advTm="311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1E9EA3B-F230-4C72-AE01-864CFF65F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98" y="797993"/>
            <a:ext cx="7829204" cy="54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"/>
    </mc:Choice>
    <mc:Fallback xmlns="">
      <p:transition spd="slow" advTm="366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28C9870-A32A-49F7-A076-D2F1C8BD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86" y="798547"/>
            <a:ext cx="7012828" cy="52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"/>
    </mc:Choice>
    <mc:Fallback xmlns="">
      <p:transition spd="slow" advTm="36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FB8A4E-EB69-4807-92B1-FE9A8024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92" y="758051"/>
            <a:ext cx="7483216" cy="594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"/>
    </mc:Choice>
    <mc:Fallback xmlns="">
      <p:transition spd="slow" advTm="517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3F48D-82D7-4B00-92C4-21BFD50E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3EA57-CD43-49DC-BA56-CB2C411A1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Vím, že </a:t>
            </a: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jsou přeplněné nemocnice s pacienty </a:t>
            </a:r>
            <a:r>
              <a:rPr lang="cs-CZ" sz="25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covid</a:t>
            </a: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. Lékaři a sestřičky mají extrémní zátěž na oddělení </a:t>
            </a:r>
            <a:r>
              <a:rPr lang="cs-CZ" sz="25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covidu</a:t>
            </a: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Tato situace je již mnoho měsíců.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Moje teta Pavla také pracuje na oddělení JIP a je psychicky a fyzicky vyčerpaná, zažívá stres a únavu.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Tímto prochází i lékaři, zdravotní sestřičky, záchranáři a všichni, kteří pracují v nemocnici . Jsou to lidé, kteří zachraňují 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životy. 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Všem lékařům, sestřičkám a ostatním přeji hodně síly- Vaše povolání je velmi náročné, bez Vás bychom to nezvládli. Jste v 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práci pořád, neustále unavení a já věřím, že zase bude dobře. Cením si Vaší práce, obětavosti, jak se stavíte k pacientům, 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kteří někdy bojují o život, a musí to být velmi smutné , když člověk tento boj prohraje.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Vaše povolání je krásné, ale někdy i smutné.</a:t>
            </a:r>
          </a:p>
          <a:p>
            <a:pPr marL="0" indent="0" algn="l">
              <a:buNone/>
            </a:pPr>
            <a:r>
              <a:rPr lang="cs-CZ" sz="25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Prosím vydržte!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3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5"/>
    </mc:Choice>
    <mc:Fallback xmlns="">
      <p:transition spd="slow" advTm="95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6709A-8A9B-4DAB-B4CA-E588493A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84704"/>
            <a:ext cx="9144000" cy="1344168"/>
          </a:xfrm>
        </p:spPr>
        <p:txBody>
          <a:bodyPr/>
          <a:lstStyle/>
          <a:p>
            <a:pPr algn="ctr"/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DĚKUJEME</a:t>
            </a:r>
          </a:p>
        </p:txBody>
      </p:sp>
    </p:spTree>
    <p:extLst>
      <p:ext uri="{BB962C8B-B14F-4D97-AF65-F5344CB8AC3E}">
        <p14:creationId xmlns:p14="http://schemas.microsoft.com/office/powerpoint/2010/main" val="15939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"/>
    </mc:Choice>
    <mc:Fallback xmlns="">
      <p:transition spd="slow" advTm="374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áhled obrázku">
            <a:extLst>
              <a:ext uri="{FF2B5EF4-FFF2-40B4-BE49-F238E27FC236}">
                <a16:creationId xmlns:a16="http://schemas.microsoft.com/office/drawing/2014/main" id="{A0EC6871-D766-4B6C-9BBC-AFC6BF01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59046"/>
            <a:ext cx="3659372" cy="609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"/>
    </mc:Choice>
    <mc:Fallback xmlns="">
      <p:transition spd="slow" advTm="373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3EB72C2-906A-480D-8391-6D9E46C77C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749476"/>
              </p:ext>
            </p:extLst>
          </p:nvPr>
        </p:nvGraphicFramePr>
        <p:xfrm>
          <a:off x="4222750" y="836889"/>
          <a:ext cx="37465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" name="Document" r:id="rId3" imgW="5761150" imgH="8333579" progId="Word.Document.12">
                  <p:embed/>
                </p:oleObj>
              </mc:Choice>
              <mc:Fallback>
                <p:oleObj name="Document" r:id="rId3" imgW="5761150" imgH="8333579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3EB72C2-906A-480D-8391-6D9E46C77C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2750" y="836889"/>
                        <a:ext cx="37465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87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"/>
    </mc:Choice>
    <mc:Fallback xmlns="">
      <p:transition spd="slow" advTm="481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C24FE00-E81B-4FD9-AEBA-29C5F5CA3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38" y="741090"/>
            <a:ext cx="6274964" cy="60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"/>
    </mc:Choice>
    <mc:Fallback xmlns="">
      <p:transition spd="slow" advTm="426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3E388-CAC2-45EB-9B44-958968D8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EC5A17-F081-4050-8B36-BE0A2701E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…Takový přenádherný nápad podpořit a poděkovat vlastně všem, kteří pracují na těchto toliko skloňovaných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covidových</a:t>
            </a: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odděleních. V této nemocnici jsem na pozici byť jen technického zázemí, nicméně když vidím, jak všichni na těchto odděleních oddaně a perfektně pracují, opravdu si zaslouží naše nejvyšší uznání !!! </a:t>
            </a:r>
            <a:endParaRPr lang="cs-CZ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"/>
    </mc:Choice>
    <mc:Fallback xmlns="">
      <p:transition spd="slow" advTm="703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28AA15A-DBD9-4E97-B3FE-3219D1F0D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545961"/>
              </p:ext>
            </p:extLst>
          </p:nvPr>
        </p:nvGraphicFramePr>
        <p:xfrm>
          <a:off x="3741225" y="204980"/>
          <a:ext cx="4709550" cy="665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" name="Acrobat Document" r:id="rId3" imgW="5676777" imgH="8019722" progId="AcroExch.Document.11">
                  <p:embed/>
                </p:oleObj>
              </mc:Choice>
              <mc:Fallback>
                <p:oleObj name="Acrobat Document" r:id="rId3" imgW="5676777" imgH="8019722" progId="AcroExch.Document.11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F28AA15A-DBD9-4E97-B3FE-3219D1F0D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1225" y="204980"/>
                        <a:ext cx="4709550" cy="665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41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"/>
    </mc:Choice>
    <mc:Fallback xmlns="">
      <p:transition spd="slow" advTm="653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25E40EB-C583-46D8-864E-A4C4A492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05" y="728413"/>
            <a:ext cx="8028467" cy="603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9"/>
    </mc:Choice>
    <mc:Fallback xmlns="">
      <p:transition spd="slow" advTm="391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009220-3EF9-4FAD-B254-D1EDA4866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5" y="829469"/>
            <a:ext cx="6985150" cy="51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6442C5A-1C3A-441C-A5C5-C8BA4B98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48" y="735043"/>
            <a:ext cx="8480703" cy="580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"/>
    </mc:Choice>
    <mc:Fallback xmlns="">
      <p:transition spd="slow" advTm="403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19EE37-F61A-4134-AD28-A3B3E409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41" y="0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"/>
    </mc:Choice>
    <mc:Fallback xmlns="">
      <p:transition spd="slow" advTm="436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02CE62-D3A6-4139-9881-E721C3EA1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"/>
    </mc:Choice>
    <mc:Fallback xmlns="">
      <p:transition spd="slow" advTm="49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D9811-61D7-4BB5-BCFB-640F9A13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8604"/>
            <a:ext cx="9144000" cy="1344168"/>
          </a:xfrm>
        </p:spPr>
        <p:txBody>
          <a:bodyPr>
            <a:normAutofit/>
          </a:bodyPr>
          <a:lstStyle/>
          <a:p>
            <a:pPr algn="ctr"/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žáci a žákyně ZŠ Boskovice, Slovákova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E5F64D2E-13B8-401A-9E0F-BE318639F849}"/>
              </a:ext>
            </a:extLst>
          </p:cNvPr>
          <p:cNvSpPr/>
          <p:nvPr/>
        </p:nvSpPr>
        <p:spPr>
          <a:xfrm>
            <a:off x="2670152" y="1608324"/>
            <a:ext cx="6879266" cy="5066390"/>
          </a:xfrm>
          <a:prstGeom prst="hear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3EC57F-2D16-4CBA-9085-8E94D5831F40}"/>
              </a:ext>
            </a:extLst>
          </p:cNvPr>
          <p:cNvSpPr txBox="1"/>
          <p:nvPr/>
        </p:nvSpPr>
        <p:spPr>
          <a:xfrm>
            <a:off x="1141639" y="2276898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Klapuš</a:t>
            </a:r>
            <a:endParaRPr lang="cs-CZ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BB4BF8-0C1C-435A-9A02-D4579559F499}"/>
              </a:ext>
            </a:extLst>
          </p:cNvPr>
          <p:cNvSpPr txBox="1"/>
          <p:nvPr/>
        </p:nvSpPr>
        <p:spPr>
          <a:xfrm>
            <a:off x="9015334" y="507433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Leoš Prokeš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7E555F-3C94-4D35-9F23-05CCFC2DDD52}"/>
              </a:ext>
            </a:extLst>
          </p:cNvPr>
          <p:cNvSpPr txBox="1"/>
          <p:nvPr/>
        </p:nvSpPr>
        <p:spPr>
          <a:xfrm>
            <a:off x="1150124" y="381069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Kamil Richter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75E2283-E7F6-4D38-A464-D01974C9603C}"/>
              </a:ext>
            </a:extLst>
          </p:cNvPr>
          <p:cNvSpPr txBox="1"/>
          <p:nvPr/>
        </p:nvSpPr>
        <p:spPr>
          <a:xfrm>
            <a:off x="4240384" y="5030218"/>
            <a:ext cx="182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Natali Tomanová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422AE5-6A31-4F89-8EBF-771A180985FB}"/>
              </a:ext>
            </a:extLst>
          </p:cNvPr>
          <p:cNvSpPr txBox="1"/>
          <p:nvPr/>
        </p:nvSpPr>
        <p:spPr>
          <a:xfrm>
            <a:off x="1280578" y="449995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Gabriela Spinu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D23D58-CBFA-4F94-99EC-993EF3E9A847}"/>
              </a:ext>
            </a:extLst>
          </p:cNvPr>
          <p:cNvSpPr txBox="1"/>
          <p:nvPr/>
        </p:nvSpPr>
        <p:spPr>
          <a:xfrm>
            <a:off x="4948730" y="2787552"/>
            <a:ext cx="229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Pavlína Vítková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812D713-7FE4-4B8A-8444-1C8067B490F2}"/>
              </a:ext>
            </a:extLst>
          </p:cNvPr>
          <p:cNvSpPr txBox="1"/>
          <p:nvPr/>
        </p:nvSpPr>
        <p:spPr>
          <a:xfrm>
            <a:off x="7463464" y="214226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Chytrý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F13363-7C4F-4D49-8E85-80FFD989C482}"/>
              </a:ext>
            </a:extLst>
          </p:cNvPr>
          <p:cNvSpPr txBox="1"/>
          <p:nvPr/>
        </p:nvSpPr>
        <p:spPr>
          <a:xfrm>
            <a:off x="7698883" y="282398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cs-CZ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Čániová</a:t>
            </a:r>
            <a:endParaRPr lang="cs-C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E18D66-8F8E-4B6D-81CE-5CEC906A5B45}"/>
              </a:ext>
            </a:extLst>
          </p:cNvPr>
          <p:cNvSpPr txBox="1"/>
          <p:nvPr/>
        </p:nvSpPr>
        <p:spPr>
          <a:xfrm>
            <a:off x="7056659" y="324433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Monika Odehnalová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7944C5-A771-4971-8849-CD11A5401735}"/>
              </a:ext>
            </a:extLst>
          </p:cNvPr>
          <p:cNvSpPr txBox="1"/>
          <p:nvPr/>
        </p:nvSpPr>
        <p:spPr>
          <a:xfrm>
            <a:off x="7319968" y="366468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Baďura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67538D-95E2-45E3-A6C3-A1F5AF814255}"/>
              </a:ext>
            </a:extLst>
          </p:cNvPr>
          <p:cNvSpPr txBox="1"/>
          <p:nvPr/>
        </p:nvSpPr>
        <p:spPr>
          <a:xfrm>
            <a:off x="7391859" y="4126801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Matěj Kopecký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A65AF87-999F-4AB5-B2E1-FAD5A216D539}"/>
              </a:ext>
            </a:extLst>
          </p:cNvPr>
          <p:cNvSpPr txBox="1"/>
          <p:nvPr/>
        </p:nvSpPr>
        <p:spPr>
          <a:xfrm>
            <a:off x="7028762" y="462971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Vítek Malach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B6FAC9D-ECA7-4066-AE84-0C940662BAB7}"/>
              </a:ext>
            </a:extLst>
          </p:cNvPr>
          <p:cNvSpPr txBox="1"/>
          <p:nvPr/>
        </p:nvSpPr>
        <p:spPr>
          <a:xfrm>
            <a:off x="6068586" y="5443662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 Mazal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C56BD88-A7BE-465F-AF95-09936A999723}"/>
              </a:ext>
            </a:extLst>
          </p:cNvPr>
          <p:cNvSpPr txBox="1"/>
          <p:nvPr/>
        </p:nvSpPr>
        <p:spPr>
          <a:xfrm>
            <a:off x="8364044" y="5730449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Eliška Slezáková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696E6E4-E072-4774-B5AB-5319BAECB90B}"/>
              </a:ext>
            </a:extLst>
          </p:cNvPr>
          <p:cNvSpPr txBox="1"/>
          <p:nvPr/>
        </p:nvSpPr>
        <p:spPr>
          <a:xfrm>
            <a:off x="5311853" y="589755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Jakub </a:t>
            </a:r>
            <a:r>
              <a:rPr lang="cs-CZ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Gerlich</a:t>
            </a:r>
            <a:endParaRPr lang="cs-C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E1838D0-A492-40E0-B778-D3C04E7FE69C}"/>
              </a:ext>
            </a:extLst>
          </p:cNvPr>
          <p:cNvSpPr txBox="1"/>
          <p:nvPr/>
        </p:nvSpPr>
        <p:spPr>
          <a:xfrm>
            <a:off x="6504750" y="504982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Lukáš Hříbal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D6EB2BF-0041-41B9-9AEE-ACD39EF44FCB}"/>
              </a:ext>
            </a:extLst>
          </p:cNvPr>
          <p:cNvSpPr txBox="1"/>
          <p:nvPr/>
        </p:nvSpPr>
        <p:spPr>
          <a:xfrm>
            <a:off x="3847627" y="4627195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Ondřej Kopečný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FE02DAE-CA91-4562-BDA6-7BFC5A4B99BF}"/>
              </a:ext>
            </a:extLst>
          </p:cNvPr>
          <p:cNvSpPr txBox="1"/>
          <p:nvPr/>
        </p:nvSpPr>
        <p:spPr>
          <a:xfrm>
            <a:off x="4471803" y="5462327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Radek Kuba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5A6D8BC-DF83-44A9-A243-4C68C6109941}"/>
              </a:ext>
            </a:extLst>
          </p:cNvPr>
          <p:cNvSpPr txBox="1"/>
          <p:nvPr/>
        </p:nvSpPr>
        <p:spPr>
          <a:xfrm>
            <a:off x="5746472" y="4150223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Paulík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7581C20-DE61-4C62-BF1E-9F0806C825F4}"/>
              </a:ext>
            </a:extLst>
          </p:cNvPr>
          <p:cNvSpPr txBox="1"/>
          <p:nvPr/>
        </p:nvSpPr>
        <p:spPr>
          <a:xfrm>
            <a:off x="5315318" y="3743099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Lenka Hrdá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7821B1D-9842-45CD-B09E-23080FF229A9}"/>
              </a:ext>
            </a:extLst>
          </p:cNvPr>
          <p:cNvSpPr txBox="1"/>
          <p:nvPr/>
        </p:nvSpPr>
        <p:spPr>
          <a:xfrm>
            <a:off x="3594314" y="426843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Nikol Širůčková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AD6F544-87A5-4168-805B-D2F9E932F68B}"/>
              </a:ext>
            </a:extLst>
          </p:cNvPr>
          <p:cNvSpPr txBox="1"/>
          <p:nvPr/>
        </p:nvSpPr>
        <p:spPr>
          <a:xfrm>
            <a:off x="3387212" y="3921048"/>
            <a:ext cx="185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Anežka </a:t>
            </a:r>
            <a:r>
              <a:rPr lang="cs-CZ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Thonová</a:t>
            </a:r>
            <a:endParaRPr lang="cs-C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812321F-65D4-4C28-83A1-35D613FA3EA6}"/>
              </a:ext>
            </a:extLst>
          </p:cNvPr>
          <p:cNvSpPr txBox="1"/>
          <p:nvPr/>
        </p:nvSpPr>
        <p:spPr>
          <a:xfrm>
            <a:off x="5743387" y="4637321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Dufek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6B9D104-792E-42B0-8EFC-FB5DBFB389CA}"/>
              </a:ext>
            </a:extLst>
          </p:cNvPr>
          <p:cNvSpPr txBox="1"/>
          <p:nvPr/>
        </p:nvSpPr>
        <p:spPr>
          <a:xfrm>
            <a:off x="2023998" y="568004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Filip Kavan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AA67B965-A688-4C9C-85A7-3865B5424D91}"/>
              </a:ext>
            </a:extLst>
          </p:cNvPr>
          <p:cNvSpPr txBox="1"/>
          <p:nvPr/>
        </p:nvSpPr>
        <p:spPr>
          <a:xfrm>
            <a:off x="983151" y="306900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 Kocman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30B050D-47B1-4684-A886-94FE88E8BDB1}"/>
              </a:ext>
            </a:extLst>
          </p:cNvPr>
          <p:cNvSpPr txBox="1"/>
          <p:nvPr/>
        </p:nvSpPr>
        <p:spPr>
          <a:xfrm>
            <a:off x="5084037" y="3275471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Laura </a:t>
            </a:r>
            <a:r>
              <a:rPr lang="cs-CZ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Patloková</a:t>
            </a:r>
            <a:endParaRPr lang="cs-C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F8D3C13-E043-4815-8B81-DB4E244BD978}"/>
              </a:ext>
            </a:extLst>
          </p:cNvPr>
          <p:cNvSpPr txBox="1"/>
          <p:nvPr/>
        </p:nvSpPr>
        <p:spPr>
          <a:xfrm>
            <a:off x="7056659" y="1782186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Antonie Vítková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43020F5-CACF-481C-BD23-413A99A4FE96}"/>
              </a:ext>
            </a:extLst>
          </p:cNvPr>
          <p:cNvSpPr txBox="1"/>
          <p:nvPr/>
        </p:nvSpPr>
        <p:spPr>
          <a:xfrm>
            <a:off x="2908458" y="2360591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Sandra Rozbořilová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956100B-CD41-411E-A419-F0CA630BF191}"/>
              </a:ext>
            </a:extLst>
          </p:cNvPr>
          <p:cNvSpPr txBox="1"/>
          <p:nvPr/>
        </p:nvSpPr>
        <p:spPr>
          <a:xfrm>
            <a:off x="3194253" y="273417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Nikolas Kunc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FD162E49-255C-4242-90EF-C7861A6E1918}"/>
              </a:ext>
            </a:extLst>
          </p:cNvPr>
          <p:cNvSpPr txBox="1"/>
          <p:nvPr/>
        </p:nvSpPr>
        <p:spPr>
          <a:xfrm>
            <a:off x="3221631" y="194253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Mariana Kočvarová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FCA46F4-DD70-40F1-970C-998420DB7B6D}"/>
              </a:ext>
            </a:extLst>
          </p:cNvPr>
          <p:cNvSpPr txBox="1"/>
          <p:nvPr/>
        </p:nvSpPr>
        <p:spPr>
          <a:xfrm>
            <a:off x="7016531" y="2460185"/>
            <a:ext cx="249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Barbora Kratochvílová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D4509D7-F56D-4D33-A45E-157C1DC05B11}"/>
              </a:ext>
            </a:extLst>
          </p:cNvPr>
          <p:cNvSpPr txBox="1"/>
          <p:nvPr/>
        </p:nvSpPr>
        <p:spPr>
          <a:xfrm>
            <a:off x="2825104" y="3095388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Andrea Nečasová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334D6280-3956-401A-895B-0E69D50EC8A0}"/>
              </a:ext>
            </a:extLst>
          </p:cNvPr>
          <p:cNvSpPr txBox="1"/>
          <p:nvPr/>
        </p:nvSpPr>
        <p:spPr>
          <a:xfrm>
            <a:off x="3028986" y="3506114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Zuzana </a:t>
            </a:r>
            <a:r>
              <a:rPr lang="cs-CZ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Ryšávková</a:t>
            </a:r>
            <a:endParaRPr lang="cs-C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AE66010-245B-4A1B-A687-254034BF6A7F}"/>
              </a:ext>
            </a:extLst>
          </p:cNvPr>
          <p:cNvSpPr txBox="1"/>
          <p:nvPr/>
        </p:nvSpPr>
        <p:spPr>
          <a:xfrm>
            <a:off x="9702535" y="213022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Malachová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0D0DD1A9-3704-400C-8ACF-3DB1D93E85BB}"/>
              </a:ext>
            </a:extLst>
          </p:cNvPr>
          <p:cNvSpPr txBox="1"/>
          <p:nvPr/>
        </p:nvSpPr>
        <p:spPr>
          <a:xfrm>
            <a:off x="10070496" y="285502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Hrdý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4C6A0E3-B2E0-4AEA-B50A-ACC19BAE7827}"/>
              </a:ext>
            </a:extLst>
          </p:cNvPr>
          <p:cNvSpPr txBox="1"/>
          <p:nvPr/>
        </p:nvSpPr>
        <p:spPr>
          <a:xfrm>
            <a:off x="9675667" y="3579823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Tichlerová</a:t>
            </a:r>
            <a:endParaRPr lang="cs-CZ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BDEFF47B-CB6E-4F33-85C7-9C4D7890305D}"/>
              </a:ext>
            </a:extLst>
          </p:cNvPr>
          <p:cNvSpPr txBox="1"/>
          <p:nvPr/>
        </p:nvSpPr>
        <p:spPr>
          <a:xfrm>
            <a:off x="9527448" y="441432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Čániová</a:t>
            </a:r>
            <a:endParaRPr lang="cs-CZ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32B42ED-861F-43E1-B504-132D2CF03026}"/>
              </a:ext>
            </a:extLst>
          </p:cNvPr>
          <p:cNvSpPr txBox="1"/>
          <p:nvPr/>
        </p:nvSpPr>
        <p:spPr>
          <a:xfrm>
            <a:off x="1652658" y="513807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Barbora Krejčí</a:t>
            </a:r>
          </a:p>
        </p:txBody>
      </p:sp>
    </p:spTree>
    <p:extLst>
      <p:ext uri="{BB962C8B-B14F-4D97-AF65-F5344CB8AC3E}">
        <p14:creationId xmlns:p14="http://schemas.microsoft.com/office/powerpoint/2010/main" val="40293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2"/>
    </mc:Choice>
    <mc:Fallback xmlns="">
      <p:transition spd="slow" advTm="1087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9FC81E8-69D2-4891-9B15-CB94D0183B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662695"/>
              </p:ext>
            </p:extLst>
          </p:nvPr>
        </p:nvGraphicFramePr>
        <p:xfrm>
          <a:off x="1889014" y="807070"/>
          <a:ext cx="8562828" cy="6050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9" name="Acrobat Document" r:id="rId3" imgW="8019988" imgH="5667211" progId="AcroExch.Document.11">
                  <p:embed/>
                </p:oleObj>
              </mc:Choice>
              <mc:Fallback>
                <p:oleObj name="Acrobat Document" r:id="rId3" imgW="8019988" imgH="5667211" progId="AcroExch.Document.11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89FC81E8-69D2-4891-9B15-CB94D0183B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9014" y="807070"/>
                        <a:ext cx="8562828" cy="6050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"/>
    </mc:Choice>
    <mc:Fallback xmlns="">
      <p:transition spd="slow" advTm="413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áhled obrázku">
            <a:extLst>
              <a:ext uri="{FF2B5EF4-FFF2-40B4-BE49-F238E27FC236}">
                <a16:creationId xmlns:a16="http://schemas.microsoft.com/office/drawing/2014/main" id="{710FD1ED-8D14-4301-828C-931ADAD7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84982" y="-786962"/>
            <a:ext cx="5822036" cy="88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"/>
    </mc:Choice>
    <mc:Fallback xmlns="">
      <p:transition spd="slow" advTm="453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B4CD671-5F5A-4C07-8F9F-D546BE074D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905749"/>
              </p:ext>
            </p:extLst>
          </p:nvPr>
        </p:nvGraphicFramePr>
        <p:xfrm>
          <a:off x="3887898" y="69419"/>
          <a:ext cx="4756371" cy="67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" name="Acrobat Document" r:id="rId3" imgW="5676777" imgH="8019722" progId="AcroExch.Document.11">
                  <p:embed/>
                </p:oleObj>
              </mc:Choice>
              <mc:Fallback>
                <p:oleObj name="Acrobat Document" r:id="rId3" imgW="5676777" imgH="8019722" progId="AcroExch.Document.11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B4CD671-5F5A-4C07-8F9F-D546BE074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7898" y="69419"/>
                        <a:ext cx="4756371" cy="6719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25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"/>
    </mc:Choice>
    <mc:Fallback xmlns="">
      <p:transition spd="slow" advTm="472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124DEF-2AF9-481B-9892-19E9AB9C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64" y="781108"/>
            <a:ext cx="8680672" cy="60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5"/>
    </mc:Choice>
    <mc:Fallback xmlns="">
      <p:transition spd="slow" advTm="425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2EDA611-E491-479C-9639-D2F0BBD1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42" y="774083"/>
            <a:ext cx="8251515" cy="56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"/>
    </mc:Choice>
    <mc:Fallback xmlns="">
      <p:transition spd="slow" advTm="408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CF70EC-1B83-4875-B8B8-5BDA7985A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4" y="791818"/>
            <a:ext cx="3792336" cy="50285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2F1B65-490C-4C14-876E-C2325D9A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1818"/>
            <a:ext cx="3677426" cy="50285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28942D-2629-4196-A184-AAC79A1B4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26" y="791817"/>
            <a:ext cx="3244368" cy="50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1"/>
    </mc:Choice>
    <mc:Fallback xmlns="">
      <p:transition spd="slow" advTm="659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461BC9-BFBE-4F03-A456-345ECB75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"/>
    </mc:Choice>
    <mc:Fallback xmlns="">
      <p:transition spd="slow" advTm="438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áhled obrázku">
            <a:extLst>
              <a:ext uri="{FF2B5EF4-FFF2-40B4-BE49-F238E27FC236}">
                <a16:creationId xmlns:a16="http://schemas.microsoft.com/office/drawing/2014/main" id="{2EF33F43-741B-41A9-BD19-A40960E4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"/>
    </mc:Choice>
    <mc:Fallback xmlns="">
      <p:transition spd="slow" advTm="405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áhled obrázku">
            <a:extLst>
              <a:ext uri="{FF2B5EF4-FFF2-40B4-BE49-F238E27FC236}">
                <a16:creationId xmlns:a16="http://schemas.microsoft.com/office/drawing/2014/main" id="{8DF8437E-46DF-48D3-93EA-916427CA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"/>
    </mc:Choice>
    <mc:Fallback xmlns="">
      <p:transition spd="slow" advTm="385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FE695-1F07-490A-871A-0B682078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6E4428-B3F5-4819-88E9-25E6B9B17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fontAlgn="base">
              <a:buNone/>
            </a:pP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Boskovická nemocnice je plná sestřiček v modrobílých pláštích.</a:t>
            </a:r>
          </a:p>
          <a:p>
            <a:pPr marL="0" indent="0" algn="l" fontAlgn="base">
              <a:buNone/>
            </a:pP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Mají bílé čepečky a úsměv jim září, i když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řádí.</a:t>
            </a:r>
          </a:p>
          <a:p>
            <a:pPr marL="0" indent="0" algn="l" fontAlgn="base">
              <a:buNone/>
            </a:pP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 boku mají partu správných chlapů, co s </a:t>
            </a:r>
            <a:r>
              <a:rPr lang="cs-CZ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covidem</a:t>
            </a: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l" fontAlgn="base">
              <a:buNone/>
            </a:pP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denně bojují a všichni jim za to srdečně děkují.❤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3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6"/>
    </mc:Choice>
    <mc:Fallback xmlns="">
      <p:transition spd="slow" advTm="55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565A549-4FD6-4F84-BC80-64222378F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719137"/>
            <a:ext cx="68961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7"/>
    </mc:Choice>
    <mc:Fallback xmlns="">
      <p:transition spd="slow" advTm="680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áhled obrázku">
            <a:extLst>
              <a:ext uri="{FF2B5EF4-FFF2-40B4-BE49-F238E27FC236}">
                <a16:creationId xmlns:a16="http://schemas.microsoft.com/office/drawing/2014/main" id="{6919A240-7EAB-40B4-93B1-247C09F7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2"/>
    </mc:Choice>
    <mc:Fallback xmlns="">
      <p:transition spd="slow" advTm="565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16C18F8-EB72-40B7-9093-3608A81E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18" y="0"/>
            <a:ext cx="583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"/>
    </mc:Choice>
    <mc:Fallback xmlns="">
      <p:transition spd="slow" advTm="381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916C527-9682-46F1-A007-265224D5B8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338261"/>
              </p:ext>
            </p:extLst>
          </p:nvPr>
        </p:nvGraphicFramePr>
        <p:xfrm>
          <a:off x="1772019" y="1049005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7" name="Acrobat Document" r:id="rId3" imgW="8019988" imgH="5667211" progId="AcroExch.Document.11">
                  <p:embed/>
                </p:oleObj>
              </mc:Choice>
              <mc:Fallback>
                <p:oleObj name="Acrobat Document" r:id="rId3" imgW="8019988" imgH="5667211" progId="AcroExch.Document.11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916C527-9682-46F1-A007-265224D5B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2019" y="1049005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7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1"/>
    </mc:Choice>
    <mc:Fallback xmlns="">
      <p:transition spd="slow" advTm="744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693D4C8-AD42-4887-838B-1061CE5F1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25" y="758790"/>
            <a:ext cx="7446336" cy="53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0"/>
    </mc:Choice>
    <mc:Fallback xmlns="">
      <p:transition spd="slow" advTm="43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0E786CB-549F-48D8-B9C5-FB2374EEA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7" y="750125"/>
            <a:ext cx="4221126" cy="60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"/>
    </mc:Choice>
    <mc:Fallback xmlns="">
      <p:transition spd="slow" advTm="390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297F4A9-EAD3-4980-ABD2-F629B9DC2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30" y="803801"/>
            <a:ext cx="5776539" cy="50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"/>
    </mc:Choice>
    <mc:Fallback xmlns="">
      <p:transition spd="slow" advTm="51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4B00D5-DC4B-4FE1-9A56-B725C9F3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50" y="768260"/>
            <a:ext cx="4568714" cy="60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5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"/>
    </mc:Choice>
    <mc:Fallback xmlns="">
      <p:transition spd="slow" advTm="43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C907791-C685-41DD-8B4D-06EDA385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42" y="0"/>
            <a:ext cx="549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6"/>
    </mc:Choice>
    <mc:Fallback xmlns="">
      <p:transition spd="slow" advTm="4706"/>
    </mc:Fallback>
  </mc:AlternateContent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Duhové</Template>
  <TotalTime>132</TotalTime>
  <Words>386</Words>
  <Application>Microsoft Office PowerPoint</Application>
  <PresentationFormat>Širokoúhlá obrazovka</PresentationFormat>
  <Paragraphs>59</Paragraphs>
  <Slides>42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PrismaticVTI</vt:lpstr>
      <vt:lpstr>MILÍ ZDRAVOTNÍCI lékaři, sestry, záchranáři a další zaměstnanci </vt:lpstr>
      <vt:lpstr>DĚKUJEME</vt:lpstr>
      <vt:lpstr>žáci a žákyně ZŠ Boskovice, Slovákova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pc</dc:creator>
  <cp:lastModifiedBy>pc</cp:lastModifiedBy>
  <cp:revision>27</cp:revision>
  <dcterms:created xsi:type="dcterms:W3CDTF">2021-04-03T18:02:02Z</dcterms:created>
  <dcterms:modified xsi:type="dcterms:W3CDTF">2021-04-27T08:50:52Z</dcterms:modified>
</cp:coreProperties>
</file>