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3" r:id="rId2"/>
    <p:sldId id="357" r:id="rId3"/>
    <p:sldId id="364" r:id="rId4"/>
    <p:sldId id="365" r:id="rId5"/>
    <p:sldId id="366" r:id="rId6"/>
    <p:sldId id="367" r:id="rId7"/>
    <p:sldId id="368" r:id="rId8"/>
    <p:sldId id="369"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49" r:id="rId31"/>
    <p:sldId id="350" r:id="rId32"/>
    <p:sldId id="351" r:id="rId33"/>
    <p:sldId id="352" r:id="rId34"/>
    <p:sldId id="353" r:id="rId35"/>
    <p:sldId id="354" r:id="rId36"/>
    <p:sldId id="355" r:id="rId37"/>
    <p:sldId id="356" r:id="rId38"/>
    <p:sldId id="345" r:id="rId39"/>
    <p:sldId id="347" r:id="rId40"/>
    <p:sldId id="348" r:id="rId41"/>
    <p:sldId id="343" r:id="rId42"/>
    <p:sldId id="392" r:id="rId43"/>
    <p:sldId id="344" r:id="rId44"/>
    <p:sldId id="360" r:id="rId45"/>
    <p:sldId id="361" r:id="rId46"/>
    <p:sldId id="362" r:id="rId47"/>
    <p:sldId id="359" r:id="rId48"/>
    <p:sldId id="358" r:id="rId49"/>
    <p:sldId id="393" r:id="rId50"/>
    <p:sldId id="394"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 id="413" r:id="rId70"/>
    <p:sldId id="414" r:id="rId71"/>
    <p:sldId id="415"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FA471BC2-D9A1-4659-AA14-33B08FDB3208}" type="datetimeFigureOut">
              <a:rPr lang="cs-CZ" smtClean="0"/>
              <a:pPr/>
              <a:t>6.12.2018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300181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471BC2-D9A1-4659-AA14-33B08FDB3208}" type="datetimeFigureOut">
              <a:rPr lang="cs-CZ" smtClean="0"/>
              <a:pPr/>
              <a:t>6.12.2018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283816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471BC2-D9A1-4659-AA14-33B08FDB3208}" type="datetimeFigureOut">
              <a:rPr lang="cs-CZ" smtClean="0"/>
              <a:pPr/>
              <a:t>6.12.2018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78758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A471BC2-D9A1-4659-AA14-33B08FDB3208}" type="datetimeFigureOut">
              <a:rPr lang="cs-CZ" smtClean="0"/>
              <a:pPr/>
              <a:t>6.12.2018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295102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A471BC2-D9A1-4659-AA14-33B08FDB3208}" type="datetimeFigureOut">
              <a:rPr lang="cs-CZ" smtClean="0"/>
              <a:pPr/>
              <a:t>6.12.2018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2257398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A471BC2-D9A1-4659-AA14-33B08FDB3208}" type="datetimeFigureOut">
              <a:rPr lang="cs-CZ" smtClean="0"/>
              <a:pPr/>
              <a:t>6.12.2018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28878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A471BC2-D9A1-4659-AA14-33B08FDB3208}" type="datetimeFigureOut">
              <a:rPr lang="cs-CZ" smtClean="0"/>
              <a:pPr/>
              <a:t>6.12.2018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1651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A471BC2-D9A1-4659-AA14-33B08FDB3208}" type="datetimeFigureOut">
              <a:rPr lang="cs-CZ" smtClean="0"/>
              <a:pPr/>
              <a:t>6.12.2018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38416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471BC2-D9A1-4659-AA14-33B08FDB3208}" type="datetimeFigureOut">
              <a:rPr lang="cs-CZ" smtClean="0"/>
              <a:pPr/>
              <a:t>6.12.2018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160037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A471BC2-D9A1-4659-AA14-33B08FDB3208}" type="datetimeFigureOut">
              <a:rPr lang="cs-CZ" smtClean="0"/>
              <a:pPr/>
              <a:t>6.12.2018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1226537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A471BC2-D9A1-4659-AA14-33B08FDB3208}" type="datetimeFigureOut">
              <a:rPr lang="cs-CZ" smtClean="0"/>
              <a:pPr/>
              <a:t>6.12.2018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504A71-D725-4B59-A288-2DB86C975648}" type="slidenum">
              <a:rPr lang="cs-CZ" smtClean="0"/>
              <a:pPr/>
              <a:t>‹#›</a:t>
            </a:fld>
            <a:endParaRPr lang="cs-CZ"/>
          </a:p>
        </p:txBody>
      </p:sp>
    </p:spTree>
    <p:extLst>
      <p:ext uri="{BB962C8B-B14F-4D97-AF65-F5344CB8AC3E}">
        <p14:creationId xmlns:p14="http://schemas.microsoft.com/office/powerpoint/2010/main" val="385536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71BC2-D9A1-4659-AA14-33B08FDB3208}" type="datetimeFigureOut">
              <a:rPr lang="cs-CZ" smtClean="0"/>
              <a:pPr/>
              <a:t>6.12.2018</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4A71-D725-4B59-A288-2DB86C975648}" type="slidenum">
              <a:rPr lang="cs-CZ" smtClean="0"/>
              <a:pPr/>
              <a:t>‹#›</a:t>
            </a:fld>
            <a:endParaRPr lang="cs-CZ"/>
          </a:p>
        </p:txBody>
      </p:sp>
    </p:spTree>
    <p:extLst>
      <p:ext uri="{BB962C8B-B14F-4D97-AF65-F5344CB8AC3E}">
        <p14:creationId xmlns:p14="http://schemas.microsoft.com/office/powerpoint/2010/main" val="1204654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png"/><Relationship Id="rId11" Type="http://schemas.openxmlformats.org/officeDocument/2006/relationships/image" Target="../media/image18.png"/><Relationship Id="rId5" Type="http://schemas.openxmlformats.org/officeDocument/2006/relationships/oleObject" Target="../embeddings/oleObject2.bin"/><Relationship Id="rId10" Type="http://schemas.openxmlformats.org/officeDocument/2006/relationships/oleObject" Target="../embeddings/oleObject4.bin"/><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6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xml"/><Relationship Id="rId4" Type="http://schemas.openxmlformats.org/officeDocument/2006/relationships/image" Target="../media/image145.jpeg"/></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 Id="rId4" Type="http://schemas.openxmlformats.org/officeDocument/2006/relationships/image" Target="../media/image156.jpeg"/></Relationships>
</file>

<file path=ppt/slides/_rels/slide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4.xml"/><Relationship Id="rId4" Type="http://schemas.openxmlformats.org/officeDocument/2006/relationships/image" Target="../media/image161.jpeg"/></Relationships>
</file>

<file path=ppt/slides/_rels/slide7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505326"/>
            <a:ext cx="10515600" cy="5671637"/>
          </a:xfrm>
        </p:spPr>
        <p:txBody>
          <a:bodyPr>
            <a:normAutofit/>
          </a:bodyPr>
          <a:lstStyle/>
          <a:p>
            <a:pPr marL="0" indent="0">
              <a:buNone/>
            </a:pPr>
            <a:endParaRPr lang="cs-CZ" b="1" dirty="0" smtClean="0"/>
          </a:p>
          <a:p>
            <a:pPr marL="0" indent="0">
              <a:buNone/>
            </a:pPr>
            <a:r>
              <a:rPr lang="cs-CZ" b="1" dirty="0" smtClean="0"/>
              <a:t>CELOŠKOLNÍ  </a:t>
            </a:r>
            <a:r>
              <a:rPr lang="cs-CZ" b="1" dirty="0"/>
              <a:t>PROJEKT </a:t>
            </a:r>
            <a:r>
              <a:rPr lang="cs-CZ" b="1" dirty="0" smtClean="0"/>
              <a:t>– </a:t>
            </a:r>
            <a:r>
              <a:rPr lang="cs-CZ" b="1" dirty="0"/>
              <a:t>DNY NAŠÍ REPUBLIKY</a:t>
            </a:r>
          </a:p>
          <a:p>
            <a:pPr marL="0" indent="0">
              <a:buNone/>
            </a:pPr>
            <a:endParaRPr lang="cs-CZ" b="1" dirty="0"/>
          </a:p>
          <a:p>
            <a:pPr marL="0" indent="0">
              <a:buNone/>
            </a:pPr>
            <a:r>
              <a:rPr lang="cs-CZ" b="1" dirty="0" smtClean="0"/>
              <a:t>Zapojili jsme </a:t>
            </a:r>
            <a:r>
              <a:rPr lang="cs-CZ" b="1" dirty="0"/>
              <a:t>se do oslav 100. výročí </a:t>
            </a:r>
            <a:endParaRPr lang="cs-CZ" b="1" dirty="0" smtClean="0"/>
          </a:p>
          <a:p>
            <a:pPr marL="0" indent="0">
              <a:buNone/>
            </a:pPr>
            <a:r>
              <a:rPr lang="cs-CZ" b="1" dirty="0" smtClean="0"/>
              <a:t>vzniku </a:t>
            </a:r>
            <a:r>
              <a:rPr lang="cs-CZ" b="1" dirty="0"/>
              <a:t>samostatného československého </a:t>
            </a:r>
            <a:r>
              <a:rPr lang="cs-CZ" b="1" dirty="0" smtClean="0"/>
              <a:t>státu </a:t>
            </a:r>
          </a:p>
          <a:p>
            <a:pPr marL="0" indent="0">
              <a:buNone/>
            </a:pPr>
            <a:r>
              <a:rPr lang="cs-CZ" b="1" dirty="0" smtClean="0"/>
              <a:t>a připomněli výročí </a:t>
            </a:r>
            <a:r>
              <a:rPr lang="cs-CZ" b="1" dirty="0"/>
              <a:t>dalších, pro náš národ významných událostí, </a:t>
            </a:r>
            <a:endParaRPr lang="cs-CZ" b="1" dirty="0" smtClean="0"/>
          </a:p>
          <a:p>
            <a:pPr marL="0" indent="0">
              <a:buNone/>
            </a:pPr>
            <a:r>
              <a:rPr lang="cs-CZ" b="1" dirty="0" smtClean="0"/>
              <a:t>prošli </a:t>
            </a:r>
            <a:r>
              <a:rPr lang="cs-CZ" b="1" dirty="0"/>
              <a:t>společně uplynulými sto lety </a:t>
            </a:r>
            <a:endParaRPr lang="cs-CZ" b="1" dirty="0" smtClean="0"/>
          </a:p>
          <a:p>
            <a:pPr marL="0" indent="0">
              <a:buNone/>
            </a:pPr>
            <a:r>
              <a:rPr lang="cs-CZ" b="1" dirty="0" smtClean="0"/>
              <a:t>v</a:t>
            </a:r>
            <a:r>
              <a:rPr lang="cs-CZ" b="1" dirty="0"/>
              <a:t> různých oblastech lidské činnosti, </a:t>
            </a:r>
            <a:endParaRPr lang="cs-CZ" b="1" dirty="0" smtClean="0"/>
          </a:p>
          <a:p>
            <a:pPr marL="0" indent="0">
              <a:buNone/>
            </a:pPr>
            <a:r>
              <a:rPr lang="cs-CZ" b="1" dirty="0" smtClean="0"/>
              <a:t>ocenili </a:t>
            </a:r>
            <a:r>
              <a:rPr lang="cs-CZ" b="1" dirty="0"/>
              <a:t>významné činy, objevy a úspěchy českých lidí, </a:t>
            </a:r>
            <a:endParaRPr lang="cs-CZ" b="1" dirty="0" smtClean="0"/>
          </a:p>
          <a:p>
            <a:pPr marL="0" indent="0">
              <a:buNone/>
            </a:pPr>
            <a:r>
              <a:rPr lang="cs-CZ" b="1" dirty="0" smtClean="0"/>
              <a:t>komunikovali </a:t>
            </a:r>
            <a:r>
              <a:rPr lang="cs-CZ" b="1" dirty="0"/>
              <a:t>o tom, co je pro nás důležité v blízké budoucnosti.</a:t>
            </a:r>
          </a:p>
          <a:p>
            <a:endParaRPr lang="cs-CZ" b="1" dirty="0"/>
          </a:p>
        </p:txBody>
      </p:sp>
      <p:pic>
        <p:nvPicPr>
          <p:cNvPr id="10242" name="Picture 2" descr="Související obrázek"/>
          <p:cNvPicPr>
            <a:picLocks noChangeAspect="1" noChangeArrowheads="1"/>
          </p:cNvPicPr>
          <p:nvPr/>
        </p:nvPicPr>
        <p:blipFill>
          <a:blip r:embed="rId2" cstate="print"/>
          <a:srcRect t="14261" b="13501"/>
          <a:stretch>
            <a:fillRect/>
          </a:stretch>
        </p:blipFill>
        <p:spPr bwMode="auto">
          <a:xfrm>
            <a:off x="8496410" y="189187"/>
            <a:ext cx="2997200" cy="2165131"/>
          </a:xfrm>
          <a:prstGeom prst="rect">
            <a:avLst/>
          </a:prstGeom>
          <a:noFill/>
        </p:spPr>
      </p:pic>
    </p:spTree>
    <p:extLst>
      <p:ext uri="{BB962C8B-B14F-4D97-AF65-F5344CB8AC3E}">
        <p14:creationId xmlns:p14="http://schemas.microsoft.com/office/powerpoint/2010/main" val="4190572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32"/>
          <p:cNvGraphicFramePr>
            <a:graphicFrameLocks noChangeAspect="1"/>
          </p:cNvGraphicFramePr>
          <p:nvPr/>
        </p:nvGraphicFramePr>
        <p:xfrm>
          <a:off x="725214" y="1758744"/>
          <a:ext cx="2154620" cy="2430392"/>
        </p:xfrm>
        <a:graphic>
          <a:graphicData uri="http://schemas.openxmlformats.org/presentationml/2006/ole">
            <mc:AlternateContent xmlns:mc="http://schemas.openxmlformats.org/markup-compatibility/2006">
              <mc:Choice xmlns:v="urn:schemas-microsoft-com:vml" Requires="v">
                <p:oleObj spid="_x0000_s23559" name="CorelPhotoPaint.Image.11" r:id="rId3" imgW="1746360" imgH="2228092" progId="">
                  <p:embed/>
                </p:oleObj>
              </mc:Choice>
              <mc:Fallback>
                <p:oleObj name="CorelPhotoPaint.Image.11" r:id="rId3" imgW="1746360" imgH="2228092"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4" y="1758744"/>
                        <a:ext cx="2154620" cy="243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1"/>
          <p:cNvGraphicFramePr>
            <a:graphicFrameLocks noChangeAspect="1"/>
          </p:cNvGraphicFramePr>
          <p:nvPr/>
        </p:nvGraphicFramePr>
        <p:xfrm>
          <a:off x="9217572" y="1759683"/>
          <a:ext cx="2144113" cy="2270379"/>
        </p:xfrm>
        <a:graphic>
          <a:graphicData uri="http://schemas.openxmlformats.org/presentationml/2006/ole">
            <mc:AlternateContent xmlns:mc="http://schemas.openxmlformats.org/markup-compatibility/2006">
              <mc:Choice xmlns:v="urn:schemas-microsoft-com:vml" Requires="v">
                <p:oleObj spid="_x0000_s23560" name="CorelPhotoPaint.Image.11" r:id="rId5" imgW="1831697" imgH="2102768" progId="">
                  <p:embed/>
                </p:oleObj>
              </mc:Choice>
              <mc:Fallback>
                <p:oleObj name="CorelPhotoPaint.Image.11" r:id="rId5" imgW="1831697" imgH="210276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7572" y="1759683"/>
                        <a:ext cx="2144113" cy="227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29"/>
          <p:cNvGraphicFramePr>
            <a:graphicFrameLocks noChangeAspect="1"/>
          </p:cNvGraphicFramePr>
          <p:nvPr/>
        </p:nvGraphicFramePr>
        <p:xfrm>
          <a:off x="807014" y="4382814"/>
          <a:ext cx="2861095" cy="2027615"/>
        </p:xfrm>
        <a:graphic>
          <a:graphicData uri="http://schemas.openxmlformats.org/presentationml/2006/ole">
            <mc:AlternateContent xmlns:mc="http://schemas.openxmlformats.org/markup-compatibility/2006">
              <mc:Choice xmlns:v="urn:schemas-microsoft-com:vml" Requires="v">
                <p:oleObj spid="_x0000_s23561" name="CorelPhotoPaint.Image.11" r:id="rId7" imgW="2624111" imgH="1764646" progId="">
                  <p:embed/>
                </p:oleObj>
              </mc:Choice>
              <mc:Fallback>
                <p:oleObj name="CorelPhotoPaint.Image.11" r:id="rId7" imgW="2624111" imgH="1764646"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014" y="4382814"/>
                        <a:ext cx="2861095" cy="202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4"/>
          <p:cNvSpPr txBox="1">
            <a:spLocks noChangeArrowheads="1"/>
          </p:cNvSpPr>
          <p:nvPr/>
        </p:nvSpPr>
        <p:spPr bwMode="auto">
          <a:xfrm>
            <a:off x="452820" y="259806"/>
            <a:ext cx="11413068"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sz="2400" dirty="0">
                <a:latin typeface="+mj-lt"/>
              </a:rPr>
              <a:t>Na </a:t>
            </a:r>
            <a:r>
              <a:rPr lang="cs-CZ" altLang="cs-CZ" sz="2400" b="1" dirty="0">
                <a:latin typeface="+mj-lt"/>
              </a:rPr>
              <a:t>přírodovědném workshopu </a:t>
            </a:r>
            <a:r>
              <a:rPr lang="cs-CZ" altLang="cs-CZ" sz="2400" dirty="0">
                <a:latin typeface="+mj-lt"/>
              </a:rPr>
              <a:t>vedeném paní učitelkou Bezděkovou a nazvaném</a:t>
            </a:r>
          </a:p>
          <a:p>
            <a:pPr eaLnBrk="1" hangingPunct="1"/>
            <a:r>
              <a:rPr lang="cs-CZ" altLang="cs-CZ" sz="2400" dirty="0">
                <a:solidFill>
                  <a:schemeClr val="hlink"/>
                </a:solidFill>
                <a:latin typeface="+mj-lt"/>
              </a:rPr>
              <a:t>„Slušely by Masarykovi kontaktní čočky? Aneb česká přírodověda boduje za 100!“</a:t>
            </a:r>
            <a:r>
              <a:rPr lang="cs-CZ" altLang="cs-CZ" sz="2400" dirty="0">
                <a:latin typeface="+mj-lt"/>
              </a:rPr>
              <a:t> </a:t>
            </a:r>
          </a:p>
          <a:p>
            <a:pPr eaLnBrk="1" hangingPunct="1"/>
            <a:r>
              <a:rPr lang="cs-CZ" altLang="cs-CZ" sz="2400" dirty="0">
                <a:latin typeface="+mj-lt"/>
              </a:rPr>
              <a:t>byla pro žáky připravena 4</a:t>
            </a:r>
            <a:r>
              <a:rPr lang="cs-CZ" altLang="cs-CZ" sz="2400" dirty="0" smtClean="0">
                <a:latin typeface="+mj-lt"/>
              </a:rPr>
              <a:t> </a:t>
            </a:r>
            <a:r>
              <a:rPr lang="cs-CZ" altLang="cs-CZ" sz="2400" dirty="0">
                <a:latin typeface="+mj-lt"/>
              </a:rPr>
              <a:t>stanoviště. Na prvním </a:t>
            </a:r>
            <a:r>
              <a:rPr lang="cs-CZ" altLang="cs-CZ" sz="2400" dirty="0" smtClean="0">
                <a:latin typeface="+mj-lt"/>
              </a:rPr>
              <a:t>se </a:t>
            </a:r>
            <a:r>
              <a:rPr lang="cs-CZ" altLang="cs-CZ" sz="2400" dirty="0">
                <a:latin typeface="+mj-lt"/>
              </a:rPr>
              <a:t>formou přiřazování textů k obrázkům </a:t>
            </a:r>
            <a:r>
              <a:rPr lang="cs-CZ" altLang="cs-CZ" sz="2400" dirty="0" smtClean="0">
                <a:latin typeface="+mj-lt"/>
              </a:rPr>
              <a:t>         a vymýšlením </a:t>
            </a:r>
            <a:r>
              <a:rPr lang="cs-CZ" sz="2400" dirty="0">
                <a:latin typeface="+mj-lt"/>
              </a:rPr>
              <a:t>vlastních otázek seznámili </a:t>
            </a:r>
            <a:r>
              <a:rPr lang="cs-CZ" sz="2400" dirty="0" smtClean="0">
                <a:latin typeface="+mj-lt"/>
              </a:rPr>
              <a:t>s vybranými </a:t>
            </a:r>
            <a:r>
              <a:rPr lang="cs-CZ" sz="2400" dirty="0">
                <a:latin typeface="+mj-lt"/>
              </a:rPr>
              <a:t>osobnostmi uplynulého století. </a:t>
            </a:r>
          </a:p>
          <a:p>
            <a:pPr eaLnBrk="1" hangingPunct="1"/>
            <a:endParaRPr lang="cs-CZ" altLang="cs-CZ" sz="2000" i="1" dirty="0" smtClean="0">
              <a:latin typeface="+mj-lt"/>
            </a:endParaRPr>
          </a:p>
        </p:txBody>
      </p:sp>
      <p:pic>
        <p:nvPicPr>
          <p:cNvPr id="2054" name="Picture 5" descr="IMG_2207"/>
          <p:cNvPicPr>
            <a:picLocks noChangeAspect="1" noChangeArrowheads="1"/>
          </p:cNvPicPr>
          <p:nvPr/>
        </p:nvPicPr>
        <p:blipFill>
          <a:blip r:embed="rId9" cstate="print">
            <a:lum bright="18000" contrast="18000"/>
            <a:extLst>
              <a:ext uri="{28A0092B-C50C-407E-A947-70E740481C1C}">
                <a14:useLocalDpi xmlns:a14="http://schemas.microsoft.com/office/drawing/2010/main" val="0"/>
              </a:ext>
            </a:extLst>
          </a:blip>
          <a:srcRect/>
          <a:stretch>
            <a:fillRect/>
          </a:stretch>
        </p:blipFill>
        <p:spPr bwMode="auto">
          <a:xfrm>
            <a:off x="4214647" y="1955476"/>
            <a:ext cx="3857297" cy="2593975"/>
          </a:xfrm>
          <a:prstGeom prst="rect">
            <a:avLst/>
          </a:prstGeom>
          <a:noFill/>
          <a:ln w="57150" cmpd="thickThin">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055" name="Text Box 23"/>
          <p:cNvSpPr txBox="1">
            <a:spLocks noChangeArrowheads="1"/>
          </p:cNvSpPr>
          <p:nvPr/>
        </p:nvSpPr>
        <p:spPr bwMode="auto">
          <a:xfrm>
            <a:off x="8879418" y="3933825"/>
            <a:ext cx="2927349" cy="482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cs-CZ" altLang="cs-CZ" sz="1000"/>
              <a:t>Jaroslav Heyrovský</a:t>
            </a:r>
          </a:p>
          <a:p>
            <a:pPr algn="ctr" eaLnBrk="1" hangingPunct="1">
              <a:spcBef>
                <a:spcPct val="50000"/>
              </a:spcBef>
            </a:pPr>
            <a:r>
              <a:rPr lang="cs-CZ" altLang="cs-CZ" sz="1000"/>
              <a:t>– Nobelova cena,polarograf </a:t>
            </a:r>
          </a:p>
        </p:txBody>
      </p:sp>
      <p:sp>
        <p:nvSpPr>
          <p:cNvPr id="2056" name="Text Box 24"/>
          <p:cNvSpPr txBox="1">
            <a:spLocks noChangeArrowheads="1"/>
          </p:cNvSpPr>
          <p:nvPr/>
        </p:nvSpPr>
        <p:spPr bwMode="auto">
          <a:xfrm>
            <a:off x="8208434" y="6381750"/>
            <a:ext cx="3551767" cy="25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cs-CZ" altLang="cs-CZ" sz="1000"/>
              <a:t>Anna Fučíková - křemíkové nanokrystaly</a:t>
            </a:r>
          </a:p>
        </p:txBody>
      </p:sp>
      <p:sp>
        <p:nvSpPr>
          <p:cNvPr id="2058" name="Text Box 26"/>
          <p:cNvSpPr txBox="1">
            <a:spLocks noChangeArrowheads="1"/>
          </p:cNvSpPr>
          <p:nvPr/>
        </p:nvSpPr>
        <p:spPr bwMode="auto">
          <a:xfrm>
            <a:off x="431800" y="6373918"/>
            <a:ext cx="3744384" cy="25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cs-CZ" altLang="cs-CZ" sz="1000"/>
              <a:t>Antonín Holý – léky proti HIV a dalším virům</a:t>
            </a:r>
          </a:p>
        </p:txBody>
      </p:sp>
      <p:sp>
        <p:nvSpPr>
          <p:cNvPr id="2059" name="Text Box 27"/>
          <p:cNvSpPr txBox="1">
            <a:spLocks noChangeArrowheads="1"/>
          </p:cNvSpPr>
          <p:nvPr/>
        </p:nvSpPr>
        <p:spPr bwMode="auto">
          <a:xfrm>
            <a:off x="143933" y="4068323"/>
            <a:ext cx="3168651" cy="25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cs-CZ" altLang="cs-CZ" sz="1000"/>
              <a:t>Otto Wichterle – kontaktní čočky, silon</a:t>
            </a:r>
          </a:p>
        </p:txBody>
      </p:sp>
      <p:graphicFrame>
        <p:nvGraphicFramePr>
          <p:cNvPr id="2060" name="Object 28"/>
          <p:cNvGraphicFramePr>
            <a:graphicFrameLocks noChangeAspect="1"/>
          </p:cNvGraphicFramePr>
          <p:nvPr/>
        </p:nvGraphicFramePr>
        <p:xfrm>
          <a:off x="8591552" y="4603531"/>
          <a:ext cx="3073867" cy="1770284"/>
        </p:xfrm>
        <a:graphic>
          <a:graphicData uri="http://schemas.openxmlformats.org/presentationml/2006/ole">
            <mc:AlternateContent xmlns:mc="http://schemas.openxmlformats.org/markup-compatibility/2006">
              <mc:Choice xmlns:v="urn:schemas-microsoft-com:vml" Requires="v">
                <p:oleObj spid="_x0000_s23562" name="CorelPhotoPaint.Image.11" r:id="rId10" imgW="2355909" imgH="1432442" progId="">
                  <p:embed/>
                </p:oleObj>
              </mc:Choice>
              <mc:Fallback>
                <p:oleObj name="CorelPhotoPaint.Image.11" r:id="rId10" imgW="2355909" imgH="1432442"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1552" y="4603531"/>
                        <a:ext cx="3073867" cy="177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1" name="Object 30"/>
          <p:cNvGraphicFramePr>
            <a:graphicFrameLocks noChangeAspect="1"/>
          </p:cNvGraphicFramePr>
          <p:nvPr/>
        </p:nvGraphicFramePr>
        <p:xfrm>
          <a:off x="4761186" y="4744876"/>
          <a:ext cx="2911366" cy="1719263"/>
        </p:xfrm>
        <a:graphic>
          <a:graphicData uri="http://schemas.openxmlformats.org/presentationml/2006/ole">
            <mc:AlternateContent xmlns:mc="http://schemas.openxmlformats.org/markup-compatibility/2006">
              <mc:Choice xmlns:v="urn:schemas-microsoft-com:vml" Requires="v">
                <p:oleObj spid="_x0000_s23563" name="CorelPhotoPaint.Image.11" r:id="rId12" imgW="2581661" imgH="1718930" progId="">
                  <p:embed/>
                </p:oleObj>
              </mc:Choice>
              <mc:Fallback>
                <p:oleObj name="CorelPhotoPaint.Image.11" r:id="rId12" imgW="2581661" imgH="1718930" progId="">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61186" y="4744876"/>
                        <a:ext cx="2911366"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7" name="Text Box 25"/>
          <p:cNvSpPr txBox="1">
            <a:spLocks noChangeArrowheads="1"/>
          </p:cNvSpPr>
          <p:nvPr/>
        </p:nvSpPr>
        <p:spPr bwMode="auto">
          <a:xfrm>
            <a:off x="4464051" y="6451055"/>
            <a:ext cx="3551767" cy="254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cs-CZ" altLang="cs-CZ" sz="1000" dirty="0"/>
              <a:t>Jan Janský – objev krevních skupin</a:t>
            </a:r>
          </a:p>
        </p:txBody>
      </p:sp>
    </p:spTree>
    <p:extLst>
      <p:ext uri="{BB962C8B-B14F-4D97-AF65-F5344CB8AC3E}">
        <p14:creationId xmlns:p14="http://schemas.microsoft.com/office/powerpoint/2010/main" val="2662558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Image result for 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358" y="2820439"/>
            <a:ext cx="11539102" cy="291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431801" y="549275"/>
            <a:ext cx="1142576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sz="2400" dirty="0">
                <a:latin typeface="+mj-lt"/>
              </a:rPr>
              <a:t>Další tři, tentokrát experimentální, stanoviště pak představila tři obory, které jsou v současnosti v popředí zájmu české i světové vědy – </a:t>
            </a:r>
            <a:r>
              <a:rPr lang="cs-CZ" altLang="cs-CZ" sz="2400" dirty="0">
                <a:solidFill>
                  <a:schemeClr val="hlink"/>
                </a:solidFill>
                <a:latin typeface="+mj-lt"/>
              </a:rPr>
              <a:t>Molekulární biologie, nanotechnologie a analytická chemie</a:t>
            </a:r>
            <a:r>
              <a:rPr lang="cs-CZ" altLang="cs-CZ" sz="2400" dirty="0">
                <a:latin typeface="+mj-lt"/>
              </a:rPr>
              <a:t>. Zajisté největší zájem vyvolala možnost izolovat a na vlastní oči spatřit DNA z jahod, ale mnoho poučné zábavy si žáci užívali i při chromatografické analýze barvy z fixů, či při pokusu, kdy zjistili, že i ten nejmenší kousíček papíru, který se jim postupně podařilo získat, by museli rozdělit ještě milionkrát, aby se dostali do říše </a:t>
            </a:r>
            <a:r>
              <a:rPr lang="cs-CZ" altLang="cs-CZ" sz="2400" dirty="0" err="1">
                <a:latin typeface="+mj-lt"/>
              </a:rPr>
              <a:t>nanorozměrů</a:t>
            </a:r>
            <a:r>
              <a:rPr lang="cs-CZ" altLang="cs-CZ" sz="2400" dirty="0">
                <a:latin typeface="+mj-lt"/>
              </a:rPr>
              <a:t>.</a:t>
            </a:r>
          </a:p>
        </p:txBody>
      </p:sp>
      <p:pic>
        <p:nvPicPr>
          <p:cNvPr id="3076" name="Picture 7" descr="na prezentaci"/>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1765738" y="3068638"/>
            <a:ext cx="3058510" cy="3313112"/>
          </a:xfrm>
          <a:prstGeom prst="rect">
            <a:avLst/>
          </a:prstGeom>
          <a:noFill/>
          <a:ln w="57150" cmpd="thickThin">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13" descr="na prezentaci 01"/>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a:stretch>
            <a:fillRect/>
          </a:stretch>
        </p:blipFill>
        <p:spPr bwMode="auto">
          <a:xfrm>
            <a:off x="6222125" y="3068639"/>
            <a:ext cx="3090042" cy="3349625"/>
          </a:xfrm>
          <a:prstGeom prst="rect">
            <a:avLst/>
          </a:prstGeom>
          <a:noFill/>
          <a:ln w="57150" cmpd="thickThin">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11" descr="Image result for 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346609">
            <a:off x="8657167" y="4660900"/>
            <a:ext cx="32131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97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8640" y="275421"/>
            <a:ext cx="11600761" cy="2610998"/>
          </a:xfrm>
        </p:spPr>
        <p:txBody>
          <a:bodyPr>
            <a:noAutofit/>
          </a:bodyPr>
          <a:lstStyle/>
          <a:p>
            <a:r>
              <a:rPr lang="cs-CZ" sz="2800" b="1" dirty="0" smtClean="0"/>
              <a:t>Hudební dílnu</a:t>
            </a:r>
            <a:r>
              <a:rPr lang="cs-CZ" sz="2800" dirty="0" smtClean="0"/>
              <a:t> vedly paní učitelky Pavla Kotoučková a Alena Sedláková. Po celý den se z dílny ozývaly slavné písně naší republiky. Pro každý ročník jsme měly nachystanou jinou práci, abychom ve svém výsledku měly zmapované známé interprety celého století. Vždy jsme si také připomněli významné letopočty našich stoletých dějin. Součástí naší dílny byla i výstava hudebních nástrojů, historických fotografií, retro gramofonu a LP desek našich slavných hvězd. Vše si žáci mohli o přestávce za doprovodu hudby prohlédnout či osahat. </a:t>
            </a:r>
            <a:endParaRPr lang="cs-CZ" sz="2800" b="1" dirty="0"/>
          </a:p>
        </p:txBody>
      </p:sp>
      <p:pic>
        <p:nvPicPr>
          <p:cNvPr id="5" name="Zástupný symbol pro obsah 4" descr="03 011.jpg"/>
          <p:cNvPicPr>
            <a:picLocks noGrp="1" noChangeAspect="1"/>
          </p:cNvPicPr>
          <p:nvPr>
            <p:ph sz="half" idx="1"/>
          </p:nvPr>
        </p:nvPicPr>
        <p:blipFill>
          <a:blip r:embed="rId2" cstate="print"/>
          <a:stretch>
            <a:fillRect/>
          </a:stretch>
        </p:blipFill>
        <p:spPr>
          <a:xfrm>
            <a:off x="6555037" y="3007605"/>
            <a:ext cx="4885062" cy="3663797"/>
          </a:xfrm>
          <a:ln>
            <a:solidFill>
              <a:schemeClr val="accent1"/>
            </a:solidFill>
          </a:ln>
        </p:spPr>
      </p:pic>
      <p:pic>
        <p:nvPicPr>
          <p:cNvPr id="6" name="Zástupný symbol pro obsah 5" descr="100 073.jpg"/>
          <p:cNvPicPr>
            <a:picLocks noGrp="1" noChangeAspect="1"/>
          </p:cNvPicPr>
          <p:nvPr>
            <p:ph sz="half" idx="2"/>
          </p:nvPr>
        </p:nvPicPr>
        <p:blipFill>
          <a:blip r:embed="rId3" cstate="print"/>
          <a:stretch>
            <a:fillRect/>
          </a:stretch>
        </p:blipFill>
        <p:spPr>
          <a:xfrm>
            <a:off x="721672" y="3019724"/>
            <a:ext cx="2623910" cy="3634464"/>
          </a:xfrm>
          <a:ln>
            <a:solidFill>
              <a:schemeClr val="accent1"/>
            </a:solidFill>
          </a:ln>
        </p:spPr>
      </p:pic>
      <p:pic>
        <p:nvPicPr>
          <p:cNvPr id="7" name="Obrázek 6" descr="03 024.jpg"/>
          <p:cNvPicPr>
            <a:picLocks noChangeAspect="1"/>
          </p:cNvPicPr>
          <p:nvPr/>
        </p:nvPicPr>
        <p:blipFill>
          <a:blip r:embed="rId4" cstate="print"/>
          <a:stretch>
            <a:fillRect/>
          </a:stretch>
        </p:blipFill>
        <p:spPr>
          <a:xfrm>
            <a:off x="3614047" y="3018621"/>
            <a:ext cx="2726676" cy="3635567"/>
          </a:xfrm>
          <a:prstGeom prst="rect">
            <a:avLst/>
          </a:prstGeom>
          <a:ln>
            <a:solidFill>
              <a:schemeClr val="accent1"/>
            </a:solidFill>
          </a:ln>
        </p:spPr>
      </p:pic>
    </p:spTree>
    <p:extLst>
      <p:ext uri="{BB962C8B-B14F-4D97-AF65-F5344CB8AC3E}">
        <p14:creationId xmlns:p14="http://schemas.microsoft.com/office/powerpoint/2010/main" val="134246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617911"/>
          </a:xfrm>
        </p:spPr>
        <p:txBody>
          <a:bodyPr>
            <a:normAutofit fontScale="90000"/>
          </a:bodyPr>
          <a:lstStyle/>
          <a:p>
            <a:r>
              <a:rPr lang="cs-CZ" sz="2800" dirty="0" err="1" smtClean="0"/>
              <a:t>Deváťáci</a:t>
            </a:r>
            <a:r>
              <a:rPr lang="cs-CZ" sz="2800" dirty="0" smtClean="0"/>
              <a:t> pracovali s písní století, tedy s Vejvodovou </a:t>
            </a:r>
            <a:r>
              <a:rPr lang="cs-CZ" sz="2800" b="1" dirty="0" smtClean="0"/>
              <a:t>Škodou lásky </a:t>
            </a:r>
            <a:r>
              <a:rPr lang="cs-CZ" sz="2800" dirty="0" smtClean="0"/>
              <a:t>z roku 1927. Pochopili, čím je tato píseň ve světě jedinečná a jak pyšný může být náš národ   na jejího autora, kterému se podařilo složit skladbu, jež zdomácněla v mnohých státech světa. Zkusili si doplnit rovněž několik anglických slov do její anglické verze Beer </a:t>
            </a:r>
            <a:r>
              <a:rPr lang="cs-CZ" sz="2800" dirty="0" err="1"/>
              <a:t>B</a:t>
            </a:r>
            <a:r>
              <a:rPr lang="cs-CZ" sz="2800" dirty="0" err="1" smtClean="0"/>
              <a:t>arrel</a:t>
            </a:r>
            <a:r>
              <a:rPr lang="cs-CZ" sz="2800" dirty="0" smtClean="0"/>
              <a:t> a ti zdatnější přeložili také její anglický text do češtiny.</a:t>
            </a:r>
            <a:endParaRPr lang="cs-CZ" sz="2800" dirty="0"/>
          </a:p>
        </p:txBody>
      </p:sp>
      <p:pic>
        <p:nvPicPr>
          <p:cNvPr id="5" name="Zástupný symbol pro obsah 4" descr="03 011.jpg"/>
          <p:cNvPicPr>
            <a:picLocks noGrp="1" noChangeAspect="1"/>
          </p:cNvPicPr>
          <p:nvPr>
            <p:ph sz="half" idx="1"/>
          </p:nvPr>
        </p:nvPicPr>
        <p:blipFill>
          <a:blip r:embed="rId2" cstate="print"/>
          <a:stretch>
            <a:fillRect/>
          </a:stretch>
        </p:blipFill>
        <p:spPr>
          <a:xfrm>
            <a:off x="739047" y="2245480"/>
            <a:ext cx="5181600" cy="3886200"/>
          </a:xfrm>
          <a:ln>
            <a:solidFill>
              <a:schemeClr val="accent1"/>
            </a:solidFill>
          </a:ln>
        </p:spPr>
      </p:pic>
      <p:pic>
        <p:nvPicPr>
          <p:cNvPr id="6" name="Zástupný symbol pro obsah 5" descr="03 017.jpg"/>
          <p:cNvPicPr>
            <a:picLocks noGrp="1" noChangeAspect="1"/>
          </p:cNvPicPr>
          <p:nvPr>
            <p:ph sz="half" idx="2"/>
          </p:nvPr>
        </p:nvPicPr>
        <p:blipFill>
          <a:blip r:embed="rId3" cstate="print"/>
          <a:stretch>
            <a:fillRect/>
          </a:stretch>
        </p:blipFill>
        <p:spPr>
          <a:xfrm>
            <a:off x="6128133" y="2234464"/>
            <a:ext cx="5181600" cy="3886200"/>
          </a:xfrm>
          <a:ln>
            <a:solidFill>
              <a:schemeClr val="accent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3116" y="308471"/>
            <a:ext cx="10515600" cy="2280491"/>
          </a:xfrm>
        </p:spPr>
        <p:txBody>
          <a:bodyPr>
            <a:normAutofit/>
          </a:bodyPr>
          <a:lstStyle/>
          <a:p>
            <a:r>
              <a:rPr lang="cs-CZ" sz="2800" dirty="0" smtClean="0"/>
              <a:t>Na začátku dílny pro 8. ročník vyplnili žáci hudební křížovku, v jejíž tajence vyšel „klarinet“. Tím jsme se posunuli k filmu Kdyby tisíc klarinetů. Z jeho krátkého sestřihu jsme si vytyčili čtyři hlavní interprety (Karel Gott, Waldemar Matuška, Eva Pilarová a Hana Hegerová) a žáci     o nich následně zpracovali a prezentovali krátké medailonky. </a:t>
            </a:r>
            <a:endParaRPr lang="cs-CZ" sz="2800" dirty="0"/>
          </a:p>
        </p:txBody>
      </p:sp>
      <p:pic>
        <p:nvPicPr>
          <p:cNvPr id="5" name="Zástupný symbol pro obsah 4" descr="03 017.jpg"/>
          <p:cNvPicPr>
            <a:picLocks noGrp="1" noChangeAspect="1"/>
          </p:cNvPicPr>
          <p:nvPr>
            <p:ph sz="half" idx="1"/>
          </p:nvPr>
        </p:nvPicPr>
        <p:blipFill>
          <a:blip r:embed="rId2" cstate="print"/>
          <a:stretch>
            <a:fillRect/>
          </a:stretch>
        </p:blipFill>
        <p:spPr>
          <a:xfrm>
            <a:off x="827183" y="2510574"/>
            <a:ext cx="5375313" cy="4031484"/>
          </a:xfrm>
          <a:ln>
            <a:solidFill>
              <a:schemeClr val="accent1"/>
            </a:solidFill>
          </a:ln>
        </p:spPr>
      </p:pic>
      <p:pic>
        <p:nvPicPr>
          <p:cNvPr id="6" name="Zástupný symbol pro obsah 5" descr="03 026upr.jpg"/>
          <p:cNvPicPr>
            <a:picLocks noGrp="1" noChangeAspect="1"/>
          </p:cNvPicPr>
          <p:nvPr>
            <p:ph sz="half" idx="2"/>
          </p:nvPr>
        </p:nvPicPr>
        <p:blipFill>
          <a:blip r:embed="rId3" cstate="print"/>
          <a:stretch>
            <a:fillRect/>
          </a:stretch>
        </p:blipFill>
        <p:spPr>
          <a:xfrm>
            <a:off x="6658864" y="2511845"/>
            <a:ext cx="4047718" cy="4028675"/>
          </a:xfrm>
          <a:ln>
            <a:solidFill>
              <a:schemeClr val="accent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2539" y="365125"/>
            <a:ext cx="11501609" cy="1325563"/>
          </a:xfrm>
        </p:spPr>
        <p:txBody>
          <a:bodyPr>
            <a:normAutofit fontScale="90000"/>
          </a:bodyPr>
          <a:lstStyle/>
          <a:p>
            <a:r>
              <a:rPr lang="cs-CZ" sz="2800" dirty="0" smtClean="0"/>
              <a:t>Na žáky sedmého ročníku čekala také hudební křížovka, jejíž tajenka ukrývala název </a:t>
            </a:r>
            <a:r>
              <a:rPr lang="cs-CZ" sz="2800" dirty="0" err="1" smtClean="0"/>
              <a:t>Golden</a:t>
            </a:r>
            <a:r>
              <a:rPr lang="cs-CZ" sz="2800" dirty="0" smtClean="0"/>
              <a:t> </a:t>
            </a:r>
            <a:r>
              <a:rPr lang="cs-CZ" sz="2800" dirty="0" err="1" smtClean="0"/>
              <a:t>kids</a:t>
            </a:r>
            <a:r>
              <a:rPr lang="cs-CZ" sz="2800" dirty="0" smtClean="0"/>
              <a:t>. Tím si žáci nejen zopakovali hudební pojmy, ale nenásilně jsme se tak  přesunuli ke skupinové práci o dalších interpretech – Heleně Vondráčkové, Václavu </a:t>
            </a:r>
            <a:r>
              <a:rPr lang="cs-CZ" sz="2800" dirty="0" err="1" smtClean="0"/>
              <a:t>Neckářovi</a:t>
            </a:r>
            <a:r>
              <a:rPr lang="cs-CZ" sz="2800" dirty="0" smtClean="0"/>
              <a:t>, Martě Kubišové, ale také o Jiřím </a:t>
            </a:r>
            <a:r>
              <a:rPr lang="cs-CZ" sz="2800" dirty="0" err="1" smtClean="0"/>
              <a:t>Kornovi</a:t>
            </a:r>
            <a:r>
              <a:rPr lang="cs-CZ" sz="2800" dirty="0" smtClean="0"/>
              <a:t> a skupině </a:t>
            </a:r>
            <a:r>
              <a:rPr lang="cs-CZ" sz="2800" dirty="0" err="1" smtClean="0"/>
              <a:t>Olympic</a:t>
            </a:r>
            <a:r>
              <a:rPr lang="cs-CZ" sz="2800" dirty="0" smtClean="0"/>
              <a:t> s Petrem Jandou.</a:t>
            </a:r>
            <a:endParaRPr lang="cs-CZ" sz="2800" dirty="0"/>
          </a:p>
        </p:txBody>
      </p:sp>
      <p:pic>
        <p:nvPicPr>
          <p:cNvPr id="5" name="Zástupný symbol pro obsah 4" descr="100 049.jpg"/>
          <p:cNvPicPr>
            <a:picLocks noGrp="1" noChangeAspect="1"/>
          </p:cNvPicPr>
          <p:nvPr>
            <p:ph sz="half" idx="1"/>
          </p:nvPr>
        </p:nvPicPr>
        <p:blipFill>
          <a:blip r:embed="rId2" cstate="print">
            <a:lum contrast="10000"/>
          </a:blip>
          <a:stretch>
            <a:fillRect/>
          </a:stretch>
        </p:blipFill>
        <p:spPr>
          <a:xfrm>
            <a:off x="659530" y="2058194"/>
            <a:ext cx="5181600" cy="3886200"/>
          </a:xfrm>
          <a:ln>
            <a:solidFill>
              <a:schemeClr val="accent1"/>
            </a:solidFill>
          </a:ln>
        </p:spPr>
      </p:pic>
      <p:pic>
        <p:nvPicPr>
          <p:cNvPr id="6" name="Zástupný symbol pro obsah 5" descr="100 048.jpg"/>
          <p:cNvPicPr>
            <a:picLocks noGrp="1" noChangeAspect="1"/>
          </p:cNvPicPr>
          <p:nvPr>
            <p:ph sz="half" idx="2"/>
          </p:nvPr>
        </p:nvPicPr>
        <p:blipFill>
          <a:blip r:embed="rId3" cstate="print"/>
          <a:stretch>
            <a:fillRect/>
          </a:stretch>
        </p:blipFill>
        <p:spPr>
          <a:xfrm>
            <a:off x="6172200" y="2058194"/>
            <a:ext cx="5181600" cy="3886200"/>
          </a:xfrm>
          <a:ln>
            <a:solidFill>
              <a:schemeClr val="accent1"/>
            </a:solid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573" y="210889"/>
            <a:ext cx="11380424" cy="2378075"/>
          </a:xfrm>
        </p:spPr>
        <p:txBody>
          <a:bodyPr>
            <a:noAutofit/>
          </a:bodyPr>
          <a:lstStyle/>
          <a:p>
            <a:r>
              <a:rPr lang="cs-CZ" sz="2800" dirty="0" smtClean="0"/>
              <a:t>Na naše nejmladší žáky druhého stupně čekali interpreti služebně nejmladší. Na úvod byla přichystána hudební soutěž, kdy si žáci zkusili poznat název písně a jejího interpreta podle počátečních tónů. Tím jsme odhalili další čtyři interprety, o nichž si žáci následně vytvořili krátké medailonky. Byli jimi Michal David, Lucie Bílá, Lucie Vondráčková a skupina </a:t>
            </a:r>
            <a:r>
              <a:rPr lang="cs-CZ" sz="2800" dirty="0" err="1" smtClean="0"/>
              <a:t>Chinaski</a:t>
            </a:r>
            <a:r>
              <a:rPr lang="cs-CZ" sz="2800" dirty="0" smtClean="0"/>
              <a:t>. A na závěr této dílny se dokonce i tancovalo!</a:t>
            </a:r>
            <a:endParaRPr lang="cs-CZ" sz="2800" dirty="0"/>
          </a:p>
        </p:txBody>
      </p:sp>
      <p:pic>
        <p:nvPicPr>
          <p:cNvPr id="5" name="Zástupný symbol pro obsah 4" descr="IMG_20181025_113147.jpg"/>
          <p:cNvPicPr>
            <a:picLocks noGrp="1" noChangeAspect="1"/>
          </p:cNvPicPr>
          <p:nvPr>
            <p:ph sz="half" idx="1"/>
          </p:nvPr>
        </p:nvPicPr>
        <p:blipFill>
          <a:blip r:embed="rId2" cstate="print"/>
          <a:srcRect t="1079" r="11601"/>
          <a:stretch>
            <a:fillRect/>
          </a:stretch>
        </p:blipFill>
        <p:spPr>
          <a:xfrm>
            <a:off x="5730270" y="2258458"/>
            <a:ext cx="2901849" cy="4329629"/>
          </a:xfrm>
          <a:ln>
            <a:solidFill>
              <a:schemeClr val="accent1"/>
            </a:solidFill>
          </a:ln>
        </p:spPr>
      </p:pic>
      <p:pic>
        <p:nvPicPr>
          <p:cNvPr id="6" name="Zástupný symbol pro obsah 5" descr="IMG_20181025_085720.jpg"/>
          <p:cNvPicPr>
            <a:picLocks noGrp="1" noChangeAspect="1"/>
          </p:cNvPicPr>
          <p:nvPr>
            <p:ph sz="half" idx="2"/>
          </p:nvPr>
        </p:nvPicPr>
        <p:blipFill>
          <a:blip r:embed="rId3" cstate="print"/>
          <a:stretch>
            <a:fillRect/>
          </a:stretch>
        </p:blipFill>
        <p:spPr>
          <a:xfrm>
            <a:off x="410378" y="2697174"/>
            <a:ext cx="5181600" cy="3886200"/>
          </a:xfrm>
          <a:ln>
            <a:solidFill>
              <a:schemeClr val="accent1"/>
            </a:solidFill>
          </a:ln>
        </p:spPr>
      </p:pic>
      <p:pic>
        <p:nvPicPr>
          <p:cNvPr id="7" name="Obrázek 6" descr="IMG_20181025_093255.jpg"/>
          <p:cNvPicPr>
            <a:picLocks noChangeAspect="1"/>
          </p:cNvPicPr>
          <p:nvPr/>
        </p:nvPicPr>
        <p:blipFill>
          <a:blip r:embed="rId4" cstate="print"/>
          <a:srcRect l="10665" r="7454" b="1479"/>
          <a:stretch>
            <a:fillRect/>
          </a:stretch>
        </p:blipFill>
        <p:spPr>
          <a:xfrm>
            <a:off x="8890610" y="2246829"/>
            <a:ext cx="2699133" cy="4330241"/>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5355" y="165435"/>
            <a:ext cx="11377252" cy="1325563"/>
          </a:xfrm>
        </p:spPr>
        <p:txBody>
          <a:bodyPr>
            <a:normAutofit/>
          </a:bodyPr>
          <a:lstStyle/>
          <a:p>
            <a:r>
              <a:rPr lang="cs-CZ" sz="2800" b="1" dirty="0" smtClean="0"/>
              <a:t>Dílnu výtvarné výchovy </a:t>
            </a:r>
            <a:r>
              <a:rPr lang="cs-CZ" sz="2800" dirty="0" smtClean="0"/>
              <a:t>vedla paní učitelka Kocmanová a paní učitelka Vítková. </a:t>
            </a:r>
            <a:br>
              <a:rPr lang="cs-CZ" sz="2800" dirty="0" smtClean="0"/>
            </a:br>
            <a:r>
              <a:rPr lang="cs-CZ" sz="2800" dirty="0" smtClean="0"/>
              <a:t>V prostorách nového ateliéru si žáci mohli vybrat ze čtyř až pěti dílen. </a:t>
            </a:r>
            <a:endParaRPr lang="cs-CZ" sz="28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355" y="1313792"/>
            <a:ext cx="2151149" cy="2867797"/>
          </a:xfrm>
          <a:prstGeom prst="rect">
            <a:avLst/>
          </a:prstGeom>
          <a:ln>
            <a:solidFill>
              <a:schemeClr val="accent1"/>
            </a:solidFill>
          </a:ln>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151" y="1334423"/>
            <a:ext cx="1972042" cy="2847166"/>
          </a:xfrm>
          <a:prstGeom prst="rect">
            <a:avLst/>
          </a:prstGeom>
          <a:ln>
            <a:solidFill>
              <a:schemeClr val="accent1"/>
            </a:solidFill>
          </a:ln>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484" y="1323213"/>
            <a:ext cx="1892000" cy="2837628"/>
          </a:xfrm>
          <a:prstGeom prst="rect">
            <a:avLst/>
          </a:prstGeom>
          <a:ln>
            <a:solidFill>
              <a:schemeClr val="accent1"/>
            </a:solidFill>
          </a:ln>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278" y="1323213"/>
            <a:ext cx="1975084" cy="2848838"/>
          </a:xfrm>
          <a:prstGeom prst="rect">
            <a:avLst/>
          </a:prstGeom>
          <a:ln>
            <a:solidFill>
              <a:schemeClr val="accent1"/>
            </a:solidFill>
          </a:ln>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7894" y="1303283"/>
            <a:ext cx="2218491" cy="2957988"/>
          </a:xfrm>
          <a:prstGeom prst="rect">
            <a:avLst/>
          </a:prstGeom>
          <a:ln>
            <a:solidFill>
              <a:schemeClr val="accent1"/>
            </a:solidFill>
          </a:ln>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045" y="4284725"/>
            <a:ext cx="3188948" cy="2392020"/>
          </a:xfrm>
          <a:prstGeom prst="rect">
            <a:avLst/>
          </a:prstGeom>
          <a:ln>
            <a:solidFill>
              <a:schemeClr val="accent1"/>
            </a:solidFill>
          </a:ln>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1883" y="4284725"/>
            <a:ext cx="3194606" cy="2394605"/>
          </a:xfrm>
          <a:prstGeom prst="rect">
            <a:avLst/>
          </a:prstGeom>
          <a:ln>
            <a:solidFill>
              <a:schemeClr val="accent1"/>
            </a:solidFill>
          </a:ln>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9297" y="4310419"/>
            <a:ext cx="3155522" cy="2366326"/>
          </a:xfrm>
          <a:prstGeom prst="rect">
            <a:avLst/>
          </a:prstGeom>
          <a:ln>
            <a:solidFill>
              <a:schemeClr val="accent1"/>
            </a:solidFill>
          </a:ln>
        </p:spPr>
      </p:pic>
    </p:spTree>
    <p:extLst>
      <p:ext uri="{BB962C8B-B14F-4D97-AF65-F5344CB8AC3E}">
        <p14:creationId xmlns:p14="http://schemas.microsoft.com/office/powerpoint/2010/main" val="750574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800" dirty="0" smtClean="0"/>
              <a:t>Ti, co dali přednost kresbě, se seznámili s osobnostmi z řad českých malířů, </a:t>
            </a:r>
            <a:br>
              <a:rPr lang="cs-CZ" sz="2800" dirty="0" smtClean="0"/>
            </a:br>
            <a:r>
              <a:rPr lang="cs-CZ" sz="2800" dirty="0" smtClean="0"/>
              <a:t>kteří působili v období první republiky. Připomněli si tak např. Václava </a:t>
            </a:r>
            <a:r>
              <a:rPr lang="cs-CZ" sz="2800" dirty="0" err="1" smtClean="0"/>
              <a:t>Špálu</a:t>
            </a:r>
            <a:r>
              <a:rPr lang="cs-CZ" sz="2800" dirty="0" smtClean="0"/>
              <a:t>, Josefa Čapka nebo boskovického rodáka Otakara Kubína. Na základě fotografických portrétů si vyzkoušeli kresbu bílou pastelkou na černý výkres. </a:t>
            </a:r>
            <a:endParaRPr lang="cs-CZ" sz="28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rcRect l="6409"/>
          <a:stretch>
            <a:fillRect/>
          </a:stretch>
        </p:blipFill>
        <p:spPr>
          <a:xfrm>
            <a:off x="441438" y="1891866"/>
            <a:ext cx="5421147" cy="4344274"/>
          </a:xfrm>
          <a:prstGeom prst="rect">
            <a:avLst/>
          </a:prstGeom>
          <a:ln>
            <a:solidFill>
              <a:schemeClr val="accent1"/>
            </a:solidFill>
          </a:ln>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1921" y="1884858"/>
            <a:ext cx="5822727" cy="4367046"/>
          </a:xfrm>
          <a:prstGeom prst="rect">
            <a:avLst/>
          </a:prstGeom>
          <a:ln>
            <a:solidFill>
              <a:schemeClr val="accent1"/>
            </a:solidFill>
          </a:ln>
        </p:spPr>
      </p:pic>
    </p:spTree>
    <p:extLst>
      <p:ext uri="{BB962C8B-B14F-4D97-AF65-F5344CB8AC3E}">
        <p14:creationId xmlns:p14="http://schemas.microsoft.com/office/powerpoint/2010/main" val="1100139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Ti, co rádi malují, se nechali inspirovat obrazy prvorepublikových malířů. Nešlo nám o pouhé kopie, ale spíše volnou inspiraci daným námětem. </a:t>
            </a:r>
            <a:endParaRPr lang="cs-CZ" sz="28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66" y="1713186"/>
            <a:ext cx="5718795" cy="4289096"/>
          </a:xfrm>
          <a:prstGeom prst="rect">
            <a:avLst/>
          </a:prstGeom>
          <a:ln>
            <a:solidFill>
              <a:schemeClr val="accent1"/>
            </a:solidFill>
          </a:ln>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396" y="1718330"/>
            <a:ext cx="5705804" cy="4279353"/>
          </a:xfrm>
          <a:prstGeom prst="rect">
            <a:avLst/>
          </a:prstGeom>
          <a:ln>
            <a:solidFill>
              <a:schemeClr val="accent1"/>
            </a:solidFill>
          </a:ln>
        </p:spPr>
      </p:pic>
    </p:spTree>
    <p:extLst>
      <p:ext uri="{BB962C8B-B14F-4D97-AF65-F5344CB8AC3E}">
        <p14:creationId xmlns:p14="http://schemas.microsoft.com/office/powerpoint/2010/main" val="3100208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316357"/>
            <a:ext cx="10732008" cy="1325563"/>
          </a:xfrm>
        </p:spPr>
        <p:txBody>
          <a:bodyPr>
            <a:noAutofit/>
          </a:bodyPr>
          <a:lstStyle/>
          <a:p>
            <a:r>
              <a:rPr lang="cs-CZ" sz="2800" u="sng" dirty="0" smtClean="0"/>
              <a:t/>
            </a:r>
            <a:br>
              <a:rPr lang="cs-CZ" sz="2800" u="sng" dirty="0" smtClean="0"/>
            </a:br>
            <a:r>
              <a:rPr lang="cs-CZ" sz="2800" dirty="0" smtClean="0"/>
              <a:t>Ve třech projektových dnech 24.–26</a:t>
            </a:r>
            <a:r>
              <a:rPr lang="cs-CZ" sz="2800" dirty="0"/>
              <a:t>. 10. </a:t>
            </a:r>
            <a:r>
              <a:rPr lang="cs-CZ" sz="2800" dirty="0" smtClean="0"/>
              <a:t>2018</a:t>
            </a:r>
            <a:r>
              <a:rPr lang="cs-CZ" sz="2800" dirty="0"/>
              <a:t> </a:t>
            </a:r>
            <a:r>
              <a:rPr lang="cs-CZ" sz="2800" dirty="0" smtClean="0"/>
              <a:t>se všechny </a:t>
            </a:r>
            <a:r>
              <a:rPr lang="cs-CZ" sz="2800" b="1" dirty="0"/>
              <a:t>třídy </a:t>
            </a:r>
            <a:r>
              <a:rPr lang="cs-CZ" sz="2800" b="1" dirty="0" smtClean="0"/>
              <a:t>2. stupně </a:t>
            </a:r>
            <a:r>
              <a:rPr lang="cs-CZ" sz="2800" dirty="0" smtClean="0"/>
              <a:t>postupně vystřídaly </a:t>
            </a:r>
            <a:r>
              <a:rPr lang="cs-CZ" sz="2800" dirty="0"/>
              <a:t>v 8 dvouhodinových dílnách, </a:t>
            </a:r>
            <a:r>
              <a:rPr lang="cs-CZ" sz="2800" dirty="0" smtClean="0"/>
              <a:t>které vedli </a:t>
            </a:r>
            <a:r>
              <a:rPr lang="cs-CZ" sz="2800" dirty="0"/>
              <a:t>garanti zvolených </a:t>
            </a:r>
            <a:r>
              <a:rPr lang="cs-CZ" sz="2800" dirty="0" smtClean="0"/>
              <a:t>předmětů.</a:t>
            </a:r>
            <a:r>
              <a:rPr lang="cs-CZ" sz="2800" dirty="0"/>
              <a:t/>
            </a:r>
            <a:br>
              <a:rPr lang="cs-CZ" sz="2800" dirty="0"/>
            </a:br>
            <a:endParaRPr lang="cs-CZ" sz="2800"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817153270"/>
              </p:ext>
            </p:extLst>
          </p:nvPr>
        </p:nvGraphicFramePr>
        <p:xfrm>
          <a:off x="658367" y="1767839"/>
          <a:ext cx="10716767" cy="4547614"/>
        </p:xfrm>
        <a:graphic>
          <a:graphicData uri="http://schemas.openxmlformats.org/drawingml/2006/table">
            <a:tbl>
              <a:tblPr firstRow="1" firstCol="1" bandRow="1">
                <a:tableStyleId>{5C22544A-7EE6-4342-B048-85BDC9FD1C3A}</a:tableStyleId>
              </a:tblPr>
              <a:tblGrid>
                <a:gridCol w="1060321"/>
                <a:gridCol w="1060321"/>
                <a:gridCol w="1067272"/>
                <a:gridCol w="1061479"/>
                <a:gridCol w="1061479"/>
                <a:gridCol w="1151867"/>
                <a:gridCol w="1061479"/>
                <a:gridCol w="1060321"/>
                <a:gridCol w="1066114"/>
                <a:gridCol w="1066114"/>
              </a:tblGrid>
              <a:tr h="847831">
                <a:tc>
                  <a:txBody>
                    <a:bodyPr/>
                    <a:lstStyle/>
                    <a:p>
                      <a:pPr algn="ctr">
                        <a:lnSpc>
                          <a:spcPct val="115000"/>
                        </a:lnSpc>
                        <a:spcAft>
                          <a:spcPts val="0"/>
                        </a:spcAft>
                      </a:pPr>
                      <a:r>
                        <a:rPr lang="cs-CZ" sz="1400" dirty="0">
                          <a:effectLst/>
                        </a:rPr>
                        <a:t> </a:t>
                      </a:r>
                      <a:endParaRPr lang="cs-CZ"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 </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endParaRPr lang="cs-CZ" sz="1400" dirty="0" smtClean="0">
                        <a:effectLst/>
                      </a:endParaRPr>
                    </a:p>
                    <a:p>
                      <a:pPr algn="ctr">
                        <a:lnSpc>
                          <a:spcPct val="115000"/>
                        </a:lnSpc>
                        <a:spcAft>
                          <a:spcPts val="0"/>
                        </a:spcAft>
                      </a:pPr>
                      <a:r>
                        <a:rPr lang="cs-CZ" sz="1400" dirty="0" smtClean="0">
                          <a:effectLst/>
                        </a:rPr>
                        <a:t>středa</a:t>
                      </a:r>
                      <a:endParaRPr lang="cs-CZ"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 </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 </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endParaRPr lang="cs-CZ" sz="1400" dirty="0" smtClean="0">
                        <a:effectLst/>
                      </a:endParaRPr>
                    </a:p>
                    <a:p>
                      <a:pPr algn="ctr">
                        <a:lnSpc>
                          <a:spcPct val="115000"/>
                        </a:lnSpc>
                        <a:spcAft>
                          <a:spcPts val="0"/>
                        </a:spcAft>
                      </a:pPr>
                      <a:r>
                        <a:rPr lang="cs-CZ" sz="1400" dirty="0" smtClean="0">
                          <a:effectLst/>
                        </a:rPr>
                        <a:t>čtvrtek</a:t>
                      </a:r>
                      <a:endParaRPr lang="cs-CZ"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dirty="0">
                          <a:effectLst/>
                        </a:rPr>
                        <a:t> </a:t>
                      </a:r>
                      <a:endParaRPr lang="cs-CZ"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 </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endParaRPr lang="cs-CZ" sz="1400" dirty="0" smtClean="0">
                        <a:effectLst/>
                      </a:endParaRPr>
                    </a:p>
                    <a:p>
                      <a:pPr algn="ctr">
                        <a:lnSpc>
                          <a:spcPct val="115000"/>
                        </a:lnSpc>
                        <a:spcAft>
                          <a:spcPts val="0"/>
                        </a:spcAft>
                      </a:pPr>
                      <a:r>
                        <a:rPr lang="cs-CZ" sz="1400" dirty="0" smtClean="0">
                          <a:effectLst/>
                        </a:rPr>
                        <a:t>pátek</a:t>
                      </a:r>
                      <a:endParaRPr lang="cs-CZ"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 </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 </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1. - 2.</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3. - 4.</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5. - 6.</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1. - 2.</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3. - 4.</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5. - 6.</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1. - 2.</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3. - 4.</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5. - 6.</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6. G</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dirty="0" err="1">
                          <a:effectLst/>
                        </a:rPr>
                        <a:t>Př</a:t>
                      </a:r>
                      <a:endParaRPr lang="cs-CZ" sz="1100" dirty="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HTU</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6. F</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HTU</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7. E</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dirty="0">
                          <a:effectLst/>
                        </a:rPr>
                        <a:t>HTU</a:t>
                      </a:r>
                      <a:endParaRPr lang="cs-CZ" sz="1100" dirty="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7. F</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HTU</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8. E</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HTU</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8. F</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HTU</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9. E</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marL="449580" indent="-449580"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HTU</a:t>
                      </a:r>
                      <a:endParaRPr lang="cs-CZ" sz="1100">
                        <a:effectLst/>
                        <a:latin typeface="Calibri"/>
                        <a:ea typeface="Times New Roman"/>
                        <a:cs typeface="Times New Roman"/>
                      </a:endParaRPr>
                    </a:p>
                  </a:txBody>
                  <a:tcPr marL="68580" marR="68580" marT="0" marB="0"/>
                </a:tc>
              </a:tr>
              <a:tr h="411087">
                <a:tc>
                  <a:txBody>
                    <a:bodyPr/>
                    <a:lstStyle/>
                    <a:p>
                      <a:pPr algn="ctr">
                        <a:lnSpc>
                          <a:spcPct val="115000"/>
                        </a:lnSpc>
                        <a:spcAft>
                          <a:spcPts val="0"/>
                        </a:spcAft>
                      </a:pPr>
                      <a:r>
                        <a:rPr lang="cs-CZ" sz="1400">
                          <a:effectLst/>
                        </a:rPr>
                        <a:t>9. F</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Bv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Č</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Vv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Př</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M</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Hv</a:t>
                      </a:r>
                      <a:endParaRPr lang="cs-CZ" sz="1100">
                        <a:effectLst/>
                        <a:latin typeface="Calibri"/>
                        <a:ea typeface="Times New Roman"/>
                        <a:cs typeface="Times New Roman"/>
                      </a:endParaRPr>
                    </a:p>
                  </a:txBody>
                  <a:tcPr marL="68580" marR="68580" marT="0" marB="0"/>
                </a:tc>
                <a:tc>
                  <a:txBody>
                    <a:bodyPr/>
                    <a:lstStyle/>
                    <a:p>
                      <a:pPr marL="449580" indent="-449580" algn="ctr">
                        <a:lnSpc>
                          <a:spcPct val="115000"/>
                        </a:lnSpc>
                        <a:spcAft>
                          <a:spcPts val="0"/>
                        </a:spcAft>
                      </a:pPr>
                      <a:r>
                        <a:rPr lang="cs-CZ" sz="1400">
                          <a:effectLst/>
                        </a:rPr>
                        <a:t>Tv</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a:effectLst/>
                        </a:rPr>
                        <a:t>D</a:t>
                      </a:r>
                      <a:endParaRPr lang="cs-CZ" sz="1100">
                        <a:effectLst/>
                        <a:latin typeface="Calibri"/>
                        <a:ea typeface="Times New Roman"/>
                        <a:cs typeface="Times New Roman"/>
                      </a:endParaRPr>
                    </a:p>
                  </a:txBody>
                  <a:tcPr marL="68580" marR="68580" marT="0" marB="0"/>
                </a:tc>
                <a:tc>
                  <a:txBody>
                    <a:bodyPr/>
                    <a:lstStyle/>
                    <a:p>
                      <a:pPr algn="ctr">
                        <a:lnSpc>
                          <a:spcPct val="115000"/>
                        </a:lnSpc>
                        <a:spcAft>
                          <a:spcPts val="0"/>
                        </a:spcAft>
                      </a:pPr>
                      <a:r>
                        <a:rPr lang="cs-CZ" sz="1400" dirty="0">
                          <a:effectLst/>
                        </a:rPr>
                        <a:t>HTU</a:t>
                      </a:r>
                      <a:endParaRPr lang="cs-CZ" sz="1100" dirty="0">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190935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A pak tu byly dílny zlatých českých ručiček, kam jistě patří keramika. Žáci většinou modelovali v ploše, ale někteří se pustili i do prostorového vyjádření. A za odměnu tu bylo točení na kruhu.</a:t>
            </a:r>
            <a:endParaRPr lang="cs-CZ" sz="28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440" y="1920875"/>
            <a:ext cx="5743903" cy="4307927"/>
          </a:xfrm>
          <a:prstGeom prst="rect">
            <a:avLst/>
          </a:prstGeom>
          <a:ln>
            <a:solidFill>
              <a:schemeClr val="accent1"/>
            </a:solidFill>
          </a:ln>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445" y="1920875"/>
            <a:ext cx="5791054" cy="4343291"/>
          </a:xfrm>
          <a:prstGeom prst="rect">
            <a:avLst/>
          </a:prstGeom>
          <a:ln>
            <a:solidFill>
              <a:schemeClr val="accent1"/>
            </a:solidFill>
          </a:ln>
        </p:spPr>
      </p:pic>
    </p:spTree>
    <p:extLst>
      <p:ext uri="{BB962C8B-B14F-4D97-AF65-F5344CB8AC3E}">
        <p14:creationId xmlns:p14="http://schemas.microsoft.com/office/powerpoint/2010/main" val="4088197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I drátování přilákalo spoustu zájemců. Stačí kousek drátu, korálky a trochu šikovnosti a malé velké skvosty jsou na světě. </a:t>
            </a:r>
            <a:endParaRPr lang="cs-CZ" sz="28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414" y="1813910"/>
            <a:ext cx="5423338" cy="4067504"/>
          </a:xfrm>
          <a:prstGeom prst="rect">
            <a:avLst/>
          </a:prstGeom>
          <a:ln>
            <a:solidFill>
              <a:schemeClr val="accent1"/>
            </a:solidFill>
          </a:ln>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713" y="1792889"/>
            <a:ext cx="5457205" cy="4092904"/>
          </a:xfrm>
          <a:prstGeom prst="rect">
            <a:avLst/>
          </a:prstGeom>
          <a:ln>
            <a:solidFill>
              <a:schemeClr val="accent1"/>
            </a:solidFill>
          </a:ln>
        </p:spPr>
      </p:pic>
    </p:spTree>
    <p:extLst>
      <p:ext uri="{BB962C8B-B14F-4D97-AF65-F5344CB8AC3E}">
        <p14:creationId xmlns:p14="http://schemas.microsoft.com/office/powerpoint/2010/main" val="901283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37787"/>
            <a:ext cx="10515600" cy="1265128"/>
          </a:xfrm>
        </p:spPr>
        <p:txBody>
          <a:bodyPr>
            <a:normAutofit/>
          </a:bodyPr>
          <a:lstStyle/>
          <a:p>
            <a:r>
              <a:rPr lang="cs-CZ" sz="2800" dirty="0" smtClean="0"/>
              <a:t>A nesmíme zapomenout na spolupráci s hudební dílnou, v rámci které vznikaly gramofonové desky, a dokonce kašírovaný gramofon.</a:t>
            </a:r>
            <a:endParaRPr lang="cs-CZ" sz="28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352" y="1390102"/>
            <a:ext cx="3919081" cy="5225441"/>
          </a:xfrm>
          <a:prstGeom prst="rect">
            <a:avLst/>
          </a:prstGeom>
          <a:ln>
            <a:solidFill>
              <a:schemeClr val="accent1"/>
            </a:solidFill>
          </a:ln>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9183" y="1554982"/>
            <a:ext cx="6134100" cy="4600575"/>
          </a:xfrm>
          <a:prstGeom prst="rect">
            <a:avLst/>
          </a:prstGeom>
          <a:ln>
            <a:solidFill>
              <a:schemeClr val="accent1"/>
            </a:solidFill>
          </a:ln>
        </p:spPr>
      </p:pic>
    </p:spTree>
    <p:extLst>
      <p:ext uri="{BB962C8B-B14F-4D97-AF65-F5344CB8AC3E}">
        <p14:creationId xmlns:p14="http://schemas.microsoft.com/office/powerpoint/2010/main" val="524583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4561" y="360609"/>
            <a:ext cx="11186818" cy="1825625"/>
          </a:xfrm>
        </p:spPr>
        <p:txBody>
          <a:bodyPr>
            <a:normAutofit fontScale="90000"/>
          </a:bodyPr>
          <a:lstStyle/>
          <a:p>
            <a:r>
              <a:rPr lang="cs-CZ" dirty="0" smtClean="0"/>
              <a:t/>
            </a:r>
            <a:br>
              <a:rPr lang="cs-CZ" dirty="0" smtClean="0"/>
            </a:br>
            <a:r>
              <a:rPr lang="cs-CZ" sz="4900" b="1" dirty="0" smtClean="0"/>
              <a:t>Století </a:t>
            </a:r>
            <a:r>
              <a:rPr lang="cs-CZ" sz="4900" b="1" dirty="0"/>
              <a:t>československého </a:t>
            </a:r>
            <a:r>
              <a:rPr lang="cs-CZ" sz="4900" b="1" dirty="0" smtClean="0"/>
              <a:t>sportu</a:t>
            </a:r>
            <a:r>
              <a:rPr lang="cs-CZ" dirty="0" smtClean="0"/>
              <a:t/>
            </a:r>
            <a:br>
              <a:rPr lang="cs-CZ" dirty="0" smtClean="0"/>
            </a:br>
            <a:r>
              <a:rPr lang="cs-CZ" sz="2200" dirty="0" smtClean="0"/>
              <a:t>Dílnu vedli paní učitelka Světlana Hrdličková a pan učitel Michal </a:t>
            </a:r>
            <a:r>
              <a:rPr lang="cs-CZ" sz="2200" dirty="0" err="1" smtClean="0"/>
              <a:t>Gebel</a:t>
            </a:r>
            <a:r>
              <a:rPr lang="cs-CZ" sz="2200" dirty="0" smtClean="0"/>
              <a:t>. Aktivity byly rozděleny na dvě části. </a:t>
            </a:r>
            <a:br>
              <a:rPr lang="cs-CZ" sz="2200" dirty="0" smtClean="0"/>
            </a:br>
            <a:r>
              <a:rPr lang="cs-CZ" sz="2200" dirty="0" smtClean="0"/>
              <a:t>V první části si žáci prohlédli historické sportovní náčiní a dobové oblečení. Dále jsme se dívali na krátké filmy </a:t>
            </a:r>
            <a:br>
              <a:rPr lang="cs-CZ" sz="2200" dirty="0" smtClean="0"/>
            </a:br>
            <a:r>
              <a:rPr lang="cs-CZ" sz="2200" dirty="0" smtClean="0"/>
              <a:t>z historie sokola a všesokolských sletů, filmy o významných československých sportovcích –  A. Hudcovi, </a:t>
            </a:r>
            <a:br>
              <a:rPr lang="cs-CZ" sz="2200" dirty="0" smtClean="0"/>
            </a:br>
            <a:r>
              <a:rPr lang="cs-CZ" sz="2200" dirty="0" smtClean="0"/>
              <a:t>E. Zátopkovi, V. Čáslavské a J. Raškovi.</a:t>
            </a:r>
            <a:r>
              <a:rPr lang="cs-CZ" dirty="0"/>
              <a:t/>
            </a:r>
            <a:br>
              <a:rPr lang="cs-CZ" dirty="0"/>
            </a:br>
            <a:endParaRPr lang="cs-CZ" dirty="0"/>
          </a:p>
        </p:txBody>
      </p:sp>
      <p:sp>
        <p:nvSpPr>
          <p:cNvPr id="4" name="Zástupný symbol pro obsah 3"/>
          <p:cNvSpPr>
            <a:spLocks noGrp="1"/>
          </p:cNvSpPr>
          <p:nvPr>
            <p:ph idx="1"/>
          </p:nvPr>
        </p:nvSpPr>
        <p:spPr>
          <a:xfrm>
            <a:off x="606972" y="2205153"/>
            <a:ext cx="3437586" cy="3631346"/>
          </a:xfrm>
        </p:spPr>
        <p:txBody>
          <a:bodyPr>
            <a:normAutofit fontScale="77500" lnSpcReduction="20000"/>
          </a:bodyPr>
          <a:lstStyle/>
          <a:p>
            <a:pPr marL="0" indent="0">
              <a:buNone/>
            </a:pPr>
            <a:endParaRPr lang="cs-CZ" sz="1800" dirty="0" smtClean="0"/>
          </a:p>
          <a:p>
            <a:pPr marL="0" indent="0">
              <a:buNone/>
            </a:pPr>
            <a:r>
              <a:rPr lang="cs-CZ" sz="2100" dirty="0" smtClean="0"/>
              <a:t>Videa:</a:t>
            </a:r>
            <a:endParaRPr lang="cs-CZ" sz="2100" dirty="0"/>
          </a:p>
          <a:p>
            <a:r>
              <a:rPr lang="cs-CZ" sz="2100" dirty="0" smtClean="0"/>
              <a:t>Vznik sokola - sokolské příběhy  - slety 1882 SOKOLSKÉ POPERVÉ, 1920 PRVÍ VŠESKOSLOVENSKÝ SLET, 1938 TOUHA BRÁNIT REPUBLIKU, 1848 NADĚJE, 1994 OPĚT NA SCÉNĚ</a:t>
            </a:r>
          </a:p>
          <a:p>
            <a:r>
              <a:rPr lang="cs-CZ" sz="2100" dirty="0"/>
              <a:t> </a:t>
            </a:r>
            <a:r>
              <a:rPr lang="cs-CZ" sz="2100" dirty="0" smtClean="0"/>
              <a:t>První olympijské zlato 1924 </a:t>
            </a:r>
          </a:p>
          <a:p>
            <a:r>
              <a:rPr lang="cs-CZ" sz="2100" dirty="0" smtClean="0"/>
              <a:t>Čech vítězí nad Hitlerem – Alois Hudec 1936</a:t>
            </a:r>
          </a:p>
          <a:p>
            <a:r>
              <a:rPr lang="cs-CZ" sz="2100" dirty="0" smtClean="0"/>
              <a:t>Emil Zátopek šokuje svět 1952</a:t>
            </a:r>
          </a:p>
          <a:p>
            <a:r>
              <a:rPr lang="cs-CZ" sz="2100" dirty="0" smtClean="0"/>
              <a:t>Čáslavská – hrdinkou národa 1968</a:t>
            </a:r>
          </a:p>
          <a:p>
            <a:r>
              <a:rPr lang="cs-CZ" sz="2100" dirty="0" smtClean="0"/>
              <a:t>Pohádka o Raškovi 1968</a:t>
            </a:r>
          </a:p>
          <a:p>
            <a:pPr marL="0" indent="0">
              <a:buNone/>
            </a:pPr>
            <a:r>
              <a:rPr lang="cs-CZ" sz="1800" dirty="0" smtClean="0"/>
              <a:t>                                                                 </a:t>
            </a:r>
            <a:endParaRPr lang="cs-CZ" sz="18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317" y="2028449"/>
            <a:ext cx="3314432" cy="4419243"/>
          </a:xfrm>
          <a:prstGeom prst="rect">
            <a:avLst/>
          </a:prstGeom>
          <a:ln>
            <a:solidFill>
              <a:schemeClr val="accent1"/>
            </a:solidFill>
          </a:ln>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6029" y="2028449"/>
            <a:ext cx="3250037" cy="4333383"/>
          </a:xfrm>
          <a:prstGeom prst="rect">
            <a:avLst/>
          </a:prstGeom>
          <a:ln>
            <a:solidFill>
              <a:schemeClr val="accent1"/>
            </a:solidFill>
          </a:ln>
        </p:spPr>
      </p:pic>
    </p:spTree>
    <p:extLst>
      <p:ext uri="{BB962C8B-B14F-4D97-AF65-F5344CB8AC3E}">
        <p14:creationId xmlns:p14="http://schemas.microsoft.com/office/powerpoint/2010/main" val="2986729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100" dirty="0" smtClean="0"/>
              <a:t>Druhá část – v tělocvičně</a:t>
            </a:r>
            <a:r>
              <a:rPr lang="cs-CZ" dirty="0" smtClean="0"/>
              <a:t/>
            </a:r>
            <a:br>
              <a:rPr lang="cs-CZ" dirty="0" smtClean="0"/>
            </a:br>
            <a:r>
              <a:rPr lang="cs-CZ" b="1" dirty="0" smtClean="0"/>
              <a:t>Hry našich babiček</a:t>
            </a:r>
            <a:endParaRPr lang="cs-CZ" b="1" dirty="0"/>
          </a:p>
        </p:txBody>
      </p:sp>
      <p:sp>
        <p:nvSpPr>
          <p:cNvPr id="4" name="Zástupný symbol pro obsah 3"/>
          <p:cNvSpPr>
            <a:spLocks noGrp="1"/>
          </p:cNvSpPr>
          <p:nvPr>
            <p:ph idx="1"/>
          </p:nvPr>
        </p:nvSpPr>
        <p:spPr/>
        <p:txBody>
          <a:bodyPr/>
          <a:lstStyle/>
          <a:p>
            <a:r>
              <a:rPr lang="cs-CZ" dirty="0" smtClean="0"/>
              <a:t>Přetahovaná lanem</a:t>
            </a:r>
          </a:p>
          <a:p>
            <a:endParaRPr lang="cs-CZ" dirty="0"/>
          </a:p>
          <a:p>
            <a:pPr marL="0" indent="0">
              <a:buNone/>
            </a:pPr>
            <a:endParaRPr lang="cs-CZ" dirty="0" smtClean="0"/>
          </a:p>
          <a:p>
            <a:pPr marL="0" indent="0">
              <a:buNone/>
            </a:pPr>
            <a:endParaRPr lang="cs-CZ" dirty="0"/>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2734" y="2522848"/>
            <a:ext cx="2885586" cy="3847447"/>
          </a:xfrm>
          <a:prstGeom prst="rect">
            <a:avLst/>
          </a:prstGeom>
          <a:ln>
            <a:solidFill>
              <a:schemeClr val="accent1"/>
            </a:solidFill>
          </a:ln>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7115" y="1808745"/>
            <a:ext cx="3424171" cy="4565561"/>
          </a:xfrm>
          <a:prstGeom prst="rect">
            <a:avLst/>
          </a:prstGeom>
          <a:ln>
            <a:solidFill>
              <a:schemeClr val="accent1"/>
            </a:solidFill>
          </a:ln>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6829" y="1475881"/>
            <a:ext cx="3662158" cy="4882877"/>
          </a:xfrm>
          <a:prstGeom prst="rect">
            <a:avLst/>
          </a:prstGeom>
          <a:ln>
            <a:solidFill>
              <a:schemeClr val="accent1"/>
            </a:solidFill>
          </a:ln>
        </p:spPr>
      </p:pic>
    </p:spTree>
    <p:extLst>
      <p:ext uri="{BB962C8B-B14F-4D97-AF65-F5344CB8AC3E}">
        <p14:creationId xmlns:p14="http://schemas.microsoft.com/office/powerpoint/2010/main" val="692448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606788" y="388668"/>
            <a:ext cx="10515600" cy="4351338"/>
          </a:xfrm>
        </p:spPr>
        <p:txBody>
          <a:bodyPr/>
          <a:lstStyle/>
          <a:p>
            <a:r>
              <a:rPr lang="cs-CZ" dirty="0"/>
              <a:t>Šplh na laně</a:t>
            </a:r>
          </a:p>
          <a:p>
            <a:pPr marL="0" indent="0">
              <a:buNone/>
            </a:pP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409" y="416953"/>
            <a:ext cx="3005205" cy="4006940"/>
          </a:xfrm>
          <a:prstGeom prst="rect">
            <a:avLst/>
          </a:prstGeom>
          <a:ln>
            <a:solidFill>
              <a:schemeClr val="accent1"/>
            </a:solidFill>
          </a:ln>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191" y="1207586"/>
            <a:ext cx="3590502" cy="4787336"/>
          </a:xfrm>
          <a:prstGeom prst="rect">
            <a:avLst/>
          </a:prstGeom>
          <a:ln>
            <a:solidFill>
              <a:schemeClr val="accent1"/>
            </a:solidFill>
          </a:ln>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25" y="1460142"/>
            <a:ext cx="3211669" cy="4282225"/>
          </a:xfrm>
          <a:prstGeom prst="rect">
            <a:avLst/>
          </a:prstGeom>
          <a:ln>
            <a:solidFill>
              <a:schemeClr val="accent1"/>
            </a:solidFill>
          </a:ln>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871" y="3277953"/>
            <a:ext cx="2485488" cy="3313984"/>
          </a:xfrm>
          <a:prstGeom prst="rect">
            <a:avLst/>
          </a:prstGeom>
          <a:ln>
            <a:solidFill>
              <a:schemeClr val="accent1"/>
            </a:solidFill>
          </a:ln>
        </p:spPr>
      </p:pic>
    </p:spTree>
    <p:extLst>
      <p:ext uri="{BB962C8B-B14F-4D97-AF65-F5344CB8AC3E}">
        <p14:creationId xmlns:p14="http://schemas.microsoft.com/office/powerpoint/2010/main" val="32311929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3335" y="243110"/>
            <a:ext cx="3831606" cy="5108808"/>
          </a:xfrm>
          <a:prstGeom prst="rect">
            <a:avLst/>
          </a:prstGeom>
          <a:ln>
            <a:solidFill>
              <a:schemeClr val="accent1"/>
            </a:solidFill>
          </a:ln>
        </p:spPr>
      </p:pic>
      <p:sp>
        <p:nvSpPr>
          <p:cNvPr id="8" name="Zástupný symbol pro obsah 7"/>
          <p:cNvSpPr>
            <a:spLocks noGrp="1"/>
          </p:cNvSpPr>
          <p:nvPr>
            <p:ph sz="half" idx="4294967295"/>
          </p:nvPr>
        </p:nvSpPr>
        <p:spPr>
          <a:xfrm>
            <a:off x="407831" y="154776"/>
            <a:ext cx="5181600" cy="4351338"/>
          </a:xfrm>
        </p:spPr>
        <p:txBody>
          <a:bodyPr/>
          <a:lstStyle/>
          <a:p>
            <a:pPr marL="0" indent="0">
              <a:buNone/>
            </a:pPr>
            <a:endParaRPr lang="cs-CZ" dirty="0"/>
          </a:p>
          <a:p>
            <a:r>
              <a:rPr lang="cs-CZ" dirty="0"/>
              <a:t>Školka s míčem</a:t>
            </a:r>
          </a:p>
          <a:p>
            <a:r>
              <a:rPr lang="cs-CZ" dirty="0"/>
              <a:t>Skákání panáka</a:t>
            </a:r>
          </a:p>
          <a:p>
            <a:r>
              <a:rPr lang="cs-CZ" dirty="0"/>
              <a:t>Skákání gumy</a:t>
            </a:r>
          </a:p>
          <a:p>
            <a:endParaRPr lang="cs-CZ"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851" y="2585363"/>
            <a:ext cx="3095629" cy="4127504"/>
          </a:xfrm>
          <a:prstGeom prst="rect">
            <a:avLst/>
          </a:prstGeom>
          <a:ln>
            <a:solidFill>
              <a:schemeClr val="accent1"/>
            </a:solidFill>
          </a:ln>
        </p:spPr>
      </p:pic>
      <p:pic>
        <p:nvPicPr>
          <p:cNvPr id="11" name="Obráze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8417" y="2400321"/>
            <a:ext cx="3174373" cy="4232498"/>
          </a:xfrm>
          <a:prstGeom prst="rect">
            <a:avLst/>
          </a:prstGeom>
          <a:ln>
            <a:solidFill>
              <a:schemeClr val="accent1"/>
            </a:solidFill>
          </a:ln>
        </p:spPr>
      </p:pic>
      <p:pic>
        <p:nvPicPr>
          <p:cNvPr id="13" name="Obráze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5461" y="487630"/>
            <a:ext cx="2366760" cy="3155680"/>
          </a:xfrm>
          <a:prstGeom prst="rect">
            <a:avLst/>
          </a:prstGeom>
          <a:ln>
            <a:solidFill>
              <a:schemeClr val="accent1"/>
            </a:solidFill>
          </a:ln>
        </p:spPr>
      </p:pic>
    </p:spTree>
    <p:extLst>
      <p:ext uri="{BB962C8B-B14F-4D97-AF65-F5344CB8AC3E}">
        <p14:creationId xmlns:p14="http://schemas.microsoft.com/office/powerpoint/2010/main" val="12189049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088" y="264731"/>
            <a:ext cx="3665113" cy="4886817"/>
          </a:xfrm>
          <a:prstGeom prst="rect">
            <a:avLst/>
          </a:prstGeom>
          <a:ln>
            <a:solidFill>
              <a:schemeClr val="accent1"/>
            </a:solidFill>
          </a:ln>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95" y="271794"/>
            <a:ext cx="3534247" cy="4712329"/>
          </a:xfrm>
          <a:prstGeom prst="rect">
            <a:avLst/>
          </a:prstGeom>
          <a:ln>
            <a:solidFill>
              <a:schemeClr val="accent1"/>
            </a:solidFill>
          </a:ln>
        </p:spPr>
      </p:pic>
      <p:pic>
        <p:nvPicPr>
          <p:cNvPr id="15" name="Obráze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94984" y="3650196"/>
            <a:ext cx="2290685" cy="3054247"/>
          </a:xfrm>
          <a:prstGeom prst="rect">
            <a:avLst/>
          </a:prstGeom>
          <a:ln>
            <a:solidFill>
              <a:schemeClr val="accent1"/>
            </a:solidFill>
          </a:ln>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22624" y="3089592"/>
            <a:ext cx="2721286" cy="3628381"/>
          </a:xfrm>
          <a:prstGeom prst="rect">
            <a:avLst/>
          </a:prstGeom>
          <a:ln>
            <a:solidFill>
              <a:schemeClr val="accent1"/>
            </a:solidFill>
          </a:ln>
        </p:spPr>
      </p:pic>
      <p:pic>
        <p:nvPicPr>
          <p:cNvPr id="4" name="Obráze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5676" y="3089593"/>
            <a:ext cx="2737457" cy="3649943"/>
          </a:xfrm>
          <a:prstGeom prst="rect">
            <a:avLst/>
          </a:prstGeom>
          <a:ln>
            <a:solidFill>
              <a:schemeClr val="accent1"/>
            </a:solidFill>
          </a:ln>
        </p:spPr>
      </p:pic>
      <p:pic>
        <p:nvPicPr>
          <p:cNvPr id="8" name="Picture 5" descr="C:\Users\blanka.bohatcova\Desktop\2018-10-26\DSC045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0666" y="410230"/>
            <a:ext cx="4319954" cy="323996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07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2257759"/>
          </a:xfrm>
        </p:spPr>
        <p:txBody>
          <a:bodyPr>
            <a:normAutofit fontScale="90000"/>
          </a:bodyPr>
          <a:lstStyle/>
          <a:p>
            <a:r>
              <a:rPr lang="cs-CZ" sz="2800" b="1" dirty="0"/>
              <a:t>Dílnu </a:t>
            </a:r>
            <a:r>
              <a:rPr lang="cs-CZ" sz="2800" b="1" dirty="0" smtClean="0"/>
              <a:t>branné </a:t>
            </a:r>
            <a:r>
              <a:rPr lang="cs-CZ" sz="2800" b="1" dirty="0"/>
              <a:t>výchovy </a:t>
            </a:r>
            <a:r>
              <a:rPr lang="cs-CZ" sz="2800" dirty="0"/>
              <a:t>vedl pan </a:t>
            </a:r>
            <a:r>
              <a:rPr lang="cs-CZ" sz="2800" dirty="0" smtClean="0"/>
              <a:t>učitel </a:t>
            </a:r>
            <a:r>
              <a:rPr lang="cs-CZ" sz="2800" dirty="0"/>
              <a:t>Petr Ondruch. Žáci si na čtyřech stanovištích mohli vyzkoušet základy první pomoci, především resuscitaci dospělé osoby nebo tábornické dovednosti, třeba uzlování. Z nasazování plynových masek neměli žáci vůbec obavy! Ale házení granátem nebylo pro mnohé jednoduché. Nechceme tyto situace nikdy zažít v reálném životě, ale byla to zajímavá vzpomínka na staré časy.</a:t>
            </a:r>
          </a:p>
        </p:txBody>
      </p:sp>
      <p:pic>
        <p:nvPicPr>
          <p:cNvPr id="1026" name="Picture 2" descr="C:\Users\blanka.bohatcova\Desktop\2018-10-26\DSC0449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46485" y="2683836"/>
            <a:ext cx="5181600" cy="38861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blanka.bohatcova\Desktop\2018-10-26\DSC0449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316579" y="2671805"/>
            <a:ext cx="5181600" cy="38861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4500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smtClean="0"/>
              <a:t>Na střelbu ze vzduchovky se každý těšil. Zbraní se chopili spolu s žáky paní učitelka Blanka </a:t>
            </a:r>
            <a:r>
              <a:rPr lang="cs-CZ" sz="2800" dirty="0" err="1" smtClean="0"/>
              <a:t>Bohatcová</a:t>
            </a:r>
            <a:r>
              <a:rPr lang="cs-CZ" sz="2800" dirty="0" smtClean="0"/>
              <a:t> a muž, který prošel vojenským výcvikem, pan školník Vít Janíček. Žáci překvapili vzornou kázní i výkony.</a:t>
            </a:r>
            <a:endParaRPr lang="cs-CZ" sz="2800" dirty="0"/>
          </a:p>
        </p:txBody>
      </p:sp>
      <p:pic>
        <p:nvPicPr>
          <p:cNvPr id="2051" name="Picture 3" descr="C:\Users\blanka.bohatcova\Desktop\2018-10-26\DSC0451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59239" y="1857319"/>
            <a:ext cx="6239322" cy="46794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427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b="1" dirty="0" smtClean="0"/>
              <a:t>Stoleté hrátky s matematikou </a:t>
            </a:r>
            <a:r>
              <a:rPr lang="cs-CZ" sz="2800" dirty="0" smtClean="0"/>
              <a:t>– vedli učitelé paní Macková a pan Klimek. Na několika stanovištích si mohli žáci vyzkoušet zábavné matematické     a logické úkoly, se kterými si lámali hlavu naši prarodiče.</a:t>
            </a:r>
            <a:endParaRPr lang="cs-CZ" sz="28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8065" y="1857294"/>
            <a:ext cx="5567416" cy="4167349"/>
          </a:xfrm>
          <a:prstGeom prst="rect">
            <a:avLst/>
          </a:prstGeom>
          <a:noFill/>
          <a:ln>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blanka.bohatcova\Desktop\2018-10-26\DSC044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2667" y="1857294"/>
            <a:ext cx="5556249" cy="41673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55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62108"/>
            <a:ext cx="10515600" cy="728580"/>
          </a:xfrm>
        </p:spPr>
        <p:txBody>
          <a:bodyPr>
            <a:noAutofit/>
          </a:bodyPr>
          <a:lstStyle/>
          <a:p>
            <a:pPr algn="ctr"/>
            <a:r>
              <a:rPr lang="cs-CZ" sz="2800" dirty="0" smtClean="0"/>
              <a:t>Na závěr celého projektu třídy připravily tyto výstupy.</a:t>
            </a:r>
            <a:br>
              <a:rPr lang="cs-CZ" sz="2800" dirty="0" smtClean="0"/>
            </a:br>
            <a:r>
              <a:rPr lang="cs-CZ" sz="2800" dirty="0"/>
              <a:t/>
            </a:r>
            <a:br>
              <a:rPr lang="cs-CZ" sz="2800" dirty="0"/>
            </a:br>
            <a:r>
              <a:rPr lang="cs-CZ" sz="2800" dirty="0" smtClean="0"/>
              <a:t>VI. F</a:t>
            </a:r>
            <a:br>
              <a:rPr lang="cs-CZ" sz="2800" dirty="0" smtClean="0"/>
            </a:br>
            <a:endParaRPr lang="cs-CZ" sz="2800" dirty="0"/>
          </a:p>
        </p:txBody>
      </p:sp>
      <p:pic>
        <p:nvPicPr>
          <p:cNvPr id="6" name="Zástupný symbol pro obsah 5"/>
          <p:cNvPicPr>
            <a:picLocks noGrp="1" noChangeAspect="1"/>
          </p:cNvPicPr>
          <p:nvPr>
            <p:ph sz="half" idx="2"/>
          </p:nvPr>
        </p:nvPicPr>
        <p:blipFill>
          <a:blip r:embed="rId2" cstate="print">
            <a:lum bright="10000" contrast="10000"/>
            <a:extLst>
              <a:ext uri="{28A0092B-C50C-407E-A947-70E740481C1C}">
                <a14:useLocalDpi xmlns:a14="http://schemas.microsoft.com/office/drawing/2010/main" val="0"/>
              </a:ext>
            </a:extLst>
          </a:blip>
          <a:srcRect r="3211"/>
          <a:stretch>
            <a:fillRect/>
          </a:stretch>
        </p:blipFill>
        <p:spPr>
          <a:xfrm rot="16200000">
            <a:off x="6184105" y="1728295"/>
            <a:ext cx="5289483" cy="4098728"/>
          </a:xfrm>
          <a:ln>
            <a:solidFill>
              <a:schemeClr val="accent1"/>
            </a:solidFill>
          </a:ln>
        </p:spPr>
      </p:pic>
      <p:pic>
        <p:nvPicPr>
          <p:cNvPr id="7" name="Zástupný symbol pro obsah 4"/>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16200000">
            <a:off x="595243" y="1790056"/>
            <a:ext cx="5250775" cy="4019481"/>
          </a:xfrm>
          <a:prstGeom prst="rect">
            <a:avLst/>
          </a:prstGeom>
          <a:ln>
            <a:solidFill>
              <a:schemeClr val="accent1"/>
            </a:solidFill>
          </a:ln>
        </p:spPr>
      </p:pic>
    </p:spTree>
    <p:extLst>
      <p:ext uri="{BB962C8B-B14F-4D97-AF65-F5344CB8AC3E}">
        <p14:creationId xmlns:p14="http://schemas.microsoft.com/office/powerpoint/2010/main" val="4666669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089329"/>
            <a:ext cx="10515600" cy="601359"/>
          </a:xfrm>
        </p:spPr>
        <p:txBody>
          <a:bodyPr>
            <a:noAutofit/>
          </a:bodyPr>
          <a:lstStyle/>
          <a:p>
            <a:pPr algn="ctr"/>
            <a:r>
              <a:rPr lang="cs-CZ" sz="2800" dirty="0" smtClean="0"/>
              <a:t>Do prostoru před jídelnou jsme připravili stoly pro všechny třídy.</a:t>
            </a:r>
            <a:br>
              <a:rPr lang="cs-CZ" sz="2800" dirty="0" smtClean="0"/>
            </a:br>
            <a:r>
              <a:rPr lang="cs-CZ" sz="2800" dirty="0"/>
              <a:t/>
            </a:r>
            <a:br>
              <a:rPr lang="cs-CZ" sz="2800" dirty="0"/>
            </a:br>
            <a:r>
              <a:rPr lang="cs-CZ" sz="2800" dirty="0"/>
              <a:t>VI. </a:t>
            </a:r>
            <a:r>
              <a:rPr lang="cs-CZ" sz="2800" dirty="0" smtClean="0"/>
              <a:t>G</a:t>
            </a:r>
            <a:r>
              <a:rPr lang="cs-CZ" sz="2800" dirty="0"/>
              <a:t/>
            </a:r>
            <a:br>
              <a:rPr lang="cs-CZ" sz="2800" dirty="0"/>
            </a:br>
            <a:endParaRPr lang="cs-CZ" sz="2800" dirty="0"/>
          </a:p>
        </p:txBody>
      </p:sp>
      <p:pic>
        <p:nvPicPr>
          <p:cNvPr id="6" name="Zástupný symbol pro obsah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7069417" y="2410247"/>
            <a:ext cx="4751802" cy="3563851"/>
          </a:xfrm>
          <a:ln>
            <a:solidFill>
              <a:schemeClr val="accent1"/>
            </a:solidFill>
          </a:ln>
        </p:spPr>
      </p:pic>
      <p:pic>
        <p:nvPicPr>
          <p:cNvPr id="5" name="Zástupný symbol pro obsah 5"/>
          <p:cNvPicPr/>
          <p:nvPr/>
        </p:nvPicPr>
        <p:blipFill>
          <a:blip r:embed="rId3" cstate="print">
            <a:extLst>
              <a:ext uri="{28A0092B-C50C-407E-A947-70E740481C1C}">
                <a14:useLocalDpi xmlns:a14="http://schemas.microsoft.com/office/drawing/2010/main" val="0"/>
              </a:ext>
            </a:extLst>
          </a:blip>
          <a:stretch>
            <a:fillRect/>
          </a:stretch>
        </p:blipFill>
        <p:spPr>
          <a:xfrm>
            <a:off x="525518" y="1839310"/>
            <a:ext cx="6935986" cy="4683410"/>
          </a:xfrm>
          <a:prstGeom prst="rect">
            <a:avLst/>
          </a:prstGeom>
          <a:ln>
            <a:solidFill>
              <a:schemeClr val="accent1"/>
            </a:solidFill>
          </a:ln>
        </p:spPr>
      </p:pic>
    </p:spTree>
    <p:extLst>
      <p:ext uri="{BB962C8B-B14F-4D97-AF65-F5344CB8AC3E}">
        <p14:creationId xmlns:p14="http://schemas.microsoft.com/office/powerpoint/2010/main" val="2057654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07666"/>
            <a:ext cx="10515600" cy="983022"/>
          </a:xfrm>
        </p:spPr>
        <p:txBody>
          <a:bodyPr>
            <a:noAutofit/>
          </a:bodyPr>
          <a:lstStyle/>
          <a:p>
            <a:pPr algn="ctr"/>
            <a:r>
              <a:rPr lang="cs-CZ" sz="2800" dirty="0" smtClean="0"/>
              <a:t>Žáci přinesli od svých babiček nádobí a různé předměty z kuchyně.</a:t>
            </a:r>
            <a:r>
              <a:rPr lang="cs-CZ" sz="2800" dirty="0"/>
              <a:t/>
            </a:r>
            <a:br>
              <a:rPr lang="cs-CZ" sz="2800" dirty="0"/>
            </a:br>
            <a:r>
              <a:rPr lang="cs-CZ" sz="2800" dirty="0"/>
              <a:t/>
            </a:r>
            <a:br>
              <a:rPr lang="cs-CZ" sz="2800" dirty="0"/>
            </a:br>
            <a:r>
              <a:rPr lang="cs-CZ" sz="2800" dirty="0" smtClean="0"/>
              <a:t>VII</a:t>
            </a:r>
            <a:r>
              <a:rPr lang="cs-CZ" sz="2800" dirty="0"/>
              <a:t>. E</a:t>
            </a:r>
            <a:br>
              <a:rPr lang="cs-CZ" sz="2800" dirty="0"/>
            </a:br>
            <a:endParaRPr lang="cs-CZ" sz="2800" dirty="0"/>
          </a:p>
        </p:txBody>
      </p:sp>
      <p:pic>
        <p:nvPicPr>
          <p:cNvPr id="8" name="Zástupný symbol pro obsah 7"/>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7376"/>
          <a:stretch>
            <a:fillRect/>
          </a:stretch>
        </p:blipFill>
        <p:spPr>
          <a:xfrm rot="16200000">
            <a:off x="7262179" y="2071112"/>
            <a:ext cx="4879000" cy="3950633"/>
          </a:xfrm>
          <a:ln>
            <a:solidFill>
              <a:schemeClr val="accent1"/>
            </a:solidFill>
          </a:ln>
        </p:spPr>
      </p:pic>
      <p:pic>
        <p:nvPicPr>
          <p:cNvPr id="7" name="Zástupný symbol pro obsah 4"/>
          <p:cNvPicPr>
            <a:picLocks noGrp="1"/>
          </p:cNvPicPr>
          <p:nvPr>
            <p:ph sz="half" idx="1"/>
          </p:nvPr>
        </p:nvPicPr>
        <p:blipFill>
          <a:blip r:embed="rId3" cstate="print">
            <a:lum bright="10000" contrast="10000"/>
            <a:extLst>
              <a:ext uri="{28A0092B-C50C-407E-A947-70E740481C1C}">
                <a14:useLocalDpi xmlns:a14="http://schemas.microsoft.com/office/drawing/2010/main" val="0"/>
              </a:ext>
            </a:extLst>
          </a:blip>
          <a:stretch>
            <a:fillRect/>
          </a:stretch>
        </p:blipFill>
        <p:spPr>
          <a:xfrm>
            <a:off x="536028" y="1618593"/>
            <a:ext cx="7010400" cy="4843167"/>
          </a:xfrm>
          <a:prstGeom prst="rect">
            <a:avLst/>
          </a:prstGeom>
          <a:ln>
            <a:solidFill>
              <a:schemeClr val="accent1"/>
            </a:solidFill>
          </a:ln>
        </p:spPr>
      </p:pic>
    </p:spTree>
    <p:extLst>
      <p:ext uri="{BB962C8B-B14F-4D97-AF65-F5344CB8AC3E}">
        <p14:creationId xmlns:p14="http://schemas.microsoft.com/office/powerpoint/2010/main" val="1084358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79228"/>
            <a:ext cx="10515600" cy="911460"/>
          </a:xfrm>
        </p:spPr>
        <p:txBody>
          <a:bodyPr>
            <a:noAutofit/>
          </a:bodyPr>
          <a:lstStyle/>
          <a:p>
            <a:pPr algn="ctr"/>
            <a:r>
              <a:rPr lang="cs-CZ" sz="2800" dirty="0" smtClean="0"/>
              <a:t>Výsledkem bylo toto pěkné aranžmá – Stoly našich babiček</a:t>
            </a:r>
            <a:br>
              <a:rPr lang="cs-CZ" sz="2800" dirty="0" smtClean="0"/>
            </a:br>
            <a:r>
              <a:rPr lang="cs-CZ" sz="2800" dirty="0"/>
              <a:t/>
            </a:r>
            <a:br>
              <a:rPr lang="cs-CZ" sz="2800" dirty="0"/>
            </a:br>
            <a:r>
              <a:rPr lang="cs-CZ" sz="2800" dirty="0" smtClean="0"/>
              <a:t>VII. F</a:t>
            </a:r>
            <a:r>
              <a:rPr lang="cs-CZ" sz="2800" dirty="0"/>
              <a:t/>
            </a:r>
            <a:br>
              <a:rPr lang="cs-CZ" sz="2800" dirty="0"/>
            </a:br>
            <a:endParaRPr lang="cs-CZ" sz="2800" dirty="0"/>
          </a:p>
        </p:txBody>
      </p:sp>
      <p:pic>
        <p:nvPicPr>
          <p:cNvPr id="6" name="Zástupný symbol pro obsah 5"/>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6760"/>
          <a:stretch>
            <a:fillRect/>
          </a:stretch>
        </p:blipFill>
        <p:spPr>
          <a:xfrm rot="16200000">
            <a:off x="7182171" y="2117956"/>
            <a:ext cx="5028733" cy="4044997"/>
          </a:xfrm>
          <a:ln>
            <a:solidFill>
              <a:schemeClr val="accent1"/>
            </a:solidFill>
          </a:ln>
        </p:spPr>
      </p:pic>
      <p:pic>
        <p:nvPicPr>
          <p:cNvPr id="8" name="Zástupný symbol pro obsah 4"/>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43404" y="1657104"/>
            <a:ext cx="6696180" cy="4938768"/>
          </a:xfrm>
          <a:prstGeom prst="rect">
            <a:avLst/>
          </a:prstGeom>
          <a:ln>
            <a:solidFill>
              <a:schemeClr val="accent1"/>
            </a:solidFill>
          </a:ln>
        </p:spPr>
      </p:pic>
    </p:spTree>
    <p:extLst>
      <p:ext uri="{BB962C8B-B14F-4D97-AF65-F5344CB8AC3E}">
        <p14:creationId xmlns:p14="http://schemas.microsoft.com/office/powerpoint/2010/main" val="1641562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82595"/>
            <a:ext cx="10515600" cy="808093"/>
          </a:xfrm>
        </p:spPr>
        <p:txBody>
          <a:bodyPr>
            <a:noAutofit/>
          </a:bodyPr>
          <a:lstStyle/>
          <a:p>
            <a:pPr algn="ctr"/>
            <a:r>
              <a:rPr lang="cs-CZ" sz="2800" dirty="0"/>
              <a:t>Na </a:t>
            </a:r>
            <a:r>
              <a:rPr lang="cs-CZ" sz="2800" dirty="0" smtClean="0"/>
              <a:t>panelech zase vznikaly třídní nástěnky.</a:t>
            </a:r>
            <a:r>
              <a:rPr lang="cs-CZ" sz="2800" dirty="0"/>
              <a:t/>
            </a:r>
            <a:br>
              <a:rPr lang="cs-CZ" sz="2800" dirty="0"/>
            </a:br>
            <a:r>
              <a:rPr lang="cs-CZ" sz="2800" dirty="0"/>
              <a:t/>
            </a:r>
            <a:br>
              <a:rPr lang="cs-CZ" sz="2800" dirty="0"/>
            </a:br>
            <a:r>
              <a:rPr lang="cs-CZ" sz="2800" dirty="0" smtClean="0"/>
              <a:t>VIII</a:t>
            </a:r>
            <a:r>
              <a:rPr lang="cs-CZ" sz="2800" dirty="0"/>
              <a:t>. E</a:t>
            </a:r>
            <a:br>
              <a:rPr lang="cs-CZ" sz="2800" dirty="0"/>
            </a:br>
            <a:endParaRPr lang="cs-CZ" sz="2800" dirty="0"/>
          </a:p>
        </p:txBody>
      </p:sp>
      <p:pic>
        <p:nvPicPr>
          <p:cNvPr id="6" name="Zástupný symbol pro obsah 5"/>
          <p:cNvPicPr>
            <a:picLocks noGrp="1" noChangeAspect="1"/>
          </p:cNvPicPr>
          <p:nvPr>
            <p:ph sz="half" idx="2"/>
          </p:nvPr>
        </p:nvPicPr>
        <p:blipFill>
          <a:blip r:embed="rId2" cstate="print">
            <a:lum bright="10000" contrast="10000"/>
            <a:extLst>
              <a:ext uri="{28A0092B-C50C-407E-A947-70E740481C1C}">
                <a14:useLocalDpi xmlns:a14="http://schemas.microsoft.com/office/drawing/2010/main" val="0"/>
              </a:ext>
            </a:extLst>
          </a:blip>
          <a:srcRect r="7132"/>
          <a:stretch>
            <a:fillRect/>
          </a:stretch>
        </p:blipFill>
        <p:spPr>
          <a:xfrm rot="16200000">
            <a:off x="7257537" y="2243970"/>
            <a:ext cx="4703792" cy="3798789"/>
          </a:xfrm>
          <a:ln>
            <a:solidFill>
              <a:schemeClr val="accent1"/>
            </a:solidFill>
          </a:ln>
        </p:spPr>
      </p:pic>
      <p:pic>
        <p:nvPicPr>
          <p:cNvPr id="7" name="Zástupný symbol pro obsah 6"/>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07640" y="1771266"/>
            <a:ext cx="6283175" cy="4690494"/>
          </a:xfrm>
          <a:prstGeom prst="rect">
            <a:avLst/>
          </a:prstGeom>
          <a:ln>
            <a:solidFill>
              <a:schemeClr val="accent1"/>
            </a:solidFill>
          </a:ln>
        </p:spPr>
      </p:pic>
    </p:spTree>
    <p:extLst>
      <p:ext uri="{BB962C8B-B14F-4D97-AF65-F5344CB8AC3E}">
        <p14:creationId xmlns:p14="http://schemas.microsoft.com/office/powerpoint/2010/main" val="2890495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78010"/>
            <a:ext cx="10515600" cy="712678"/>
          </a:xfrm>
        </p:spPr>
        <p:txBody>
          <a:bodyPr>
            <a:noAutofit/>
          </a:bodyPr>
          <a:lstStyle/>
          <a:p>
            <a:pPr algn="ctr"/>
            <a:r>
              <a:rPr lang="cs-CZ" sz="2800" dirty="0"/>
              <a:t>Na </a:t>
            </a:r>
            <a:r>
              <a:rPr lang="cs-CZ" sz="2800" dirty="0" smtClean="0"/>
              <a:t>nich se objevily výstupy z aktivit, které proběhly v uplynulých dnech.</a:t>
            </a:r>
            <a:r>
              <a:rPr lang="cs-CZ" sz="2800" dirty="0"/>
              <a:t/>
            </a:r>
            <a:br>
              <a:rPr lang="cs-CZ" sz="2800" dirty="0"/>
            </a:br>
            <a:r>
              <a:rPr lang="cs-CZ" sz="2800" dirty="0"/>
              <a:t/>
            </a:r>
            <a:br>
              <a:rPr lang="cs-CZ" sz="2800" dirty="0"/>
            </a:br>
            <a:r>
              <a:rPr lang="cs-CZ" sz="2800" dirty="0" smtClean="0"/>
              <a:t>VIII</a:t>
            </a:r>
            <a:r>
              <a:rPr lang="cs-CZ" sz="2800" dirty="0"/>
              <a:t>. </a:t>
            </a:r>
            <a:r>
              <a:rPr lang="cs-CZ" sz="2800" dirty="0" smtClean="0"/>
              <a:t>F</a:t>
            </a:r>
            <a:r>
              <a:rPr lang="cs-CZ" sz="2800" dirty="0"/>
              <a:t/>
            </a:r>
            <a:br>
              <a:rPr lang="cs-CZ" sz="2800" dirty="0"/>
            </a:br>
            <a:endParaRPr lang="cs-CZ" sz="2800" dirty="0"/>
          </a:p>
        </p:txBody>
      </p:sp>
      <p:pic>
        <p:nvPicPr>
          <p:cNvPr id="6" name="Zástupný symbol pro obsah 5"/>
          <p:cNvPicPr>
            <a:picLocks noGrp="1" noChangeAspect="1"/>
          </p:cNvPicPr>
          <p:nvPr>
            <p:ph sz="half" idx="2"/>
          </p:nvPr>
        </p:nvPicPr>
        <p:blipFill>
          <a:blip r:embed="rId2" cstate="print">
            <a:lum bright="10000" contrast="10000"/>
            <a:extLst>
              <a:ext uri="{28A0092B-C50C-407E-A947-70E740481C1C}">
                <a14:useLocalDpi xmlns:a14="http://schemas.microsoft.com/office/drawing/2010/main" val="0"/>
              </a:ext>
            </a:extLst>
          </a:blip>
          <a:stretch>
            <a:fillRect/>
          </a:stretch>
        </p:blipFill>
        <p:spPr>
          <a:xfrm rot="16200000">
            <a:off x="6948556" y="2360964"/>
            <a:ext cx="4730598" cy="3547948"/>
          </a:xfrm>
          <a:ln>
            <a:solidFill>
              <a:schemeClr val="accent1"/>
            </a:solidFill>
          </a:ln>
        </p:spPr>
      </p:pic>
      <p:pic>
        <p:nvPicPr>
          <p:cNvPr id="7" name="Zástupný symbol pro obsah 4"/>
          <p:cNvPicPr/>
          <p:nvPr/>
        </p:nvPicPr>
        <p:blipFill>
          <a:blip r:embed="rId3" cstate="print">
            <a:lum bright="10000" contrast="10000"/>
            <a:extLst>
              <a:ext uri="{28A0092B-C50C-407E-A947-70E740481C1C}">
                <a14:useLocalDpi xmlns:a14="http://schemas.microsoft.com/office/drawing/2010/main" val="0"/>
              </a:ext>
            </a:extLst>
          </a:blip>
          <a:stretch>
            <a:fillRect/>
          </a:stretch>
        </p:blipFill>
        <p:spPr>
          <a:xfrm>
            <a:off x="978344" y="1792224"/>
            <a:ext cx="6275896" cy="4718304"/>
          </a:xfrm>
          <a:prstGeom prst="rect">
            <a:avLst/>
          </a:prstGeom>
          <a:ln>
            <a:solidFill>
              <a:schemeClr val="accent1"/>
            </a:solidFill>
          </a:ln>
        </p:spPr>
      </p:pic>
    </p:spTree>
    <p:extLst>
      <p:ext uri="{BB962C8B-B14F-4D97-AF65-F5344CB8AC3E}">
        <p14:creationId xmlns:p14="http://schemas.microsoft.com/office/powerpoint/2010/main" val="32196670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03082"/>
            <a:ext cx="10515600" cy="911460"/>
          </a:xfrm>
        </p:spPr>
        <p:txBody>
          <a:bodyPr>
            <a:noAutofit/>
          </a:bodyPr>
          <a:lstStyle/>
          <a:p>
            <a:pPr algn="ctr"/>
            <a:r>
              <a:rPr lang="cs-CZ" sz="2800" dirty="0" smtClean="0"/>
              <a:t>Úkolem poroty bylo vyhodnotit pěkné stoly a nápadité nástěnky.</a:t>
            </a:r>
            <a:r>
              <a:rPr lang="cs-CZ" sz="2800" dirty="0"/>
              <a:t/>
            </a:r>
            <a:br>
              <a:rPr lang="cs-CZ" sz="2800" dirty="0"/>
            </a:br>
            <a:r>
              <a:rPr lang="cs-CZ" sz="2800" dirty="0"/>
              <a:t/>
            </a:r>
            <a:br>
              <a:rPr lang="cs-CZ" sz="2800" dirty="0"/>
            </a:br>
            <a:r>
              <a:rPr lang="cs-CZ" sz="2800" dirty="0" smtClean="0"/>
              <a:t>IX. </a:t>
            </a:r>
            <a:r>
              <a:rPr lang="cs-CZ" sz="2800" dirty="0"/>
              <a:t>E</a:t>
            </a:r>
            <a:br>
              <a:rPr lang="cs-CZ" sz="2800" dirty="0"/>
            </a:br>
            <a:endParaRPr lang="cs-CZ" sz="2800" dirty="0"/>
          </a:p>
        </p:txBody>
      </p:sp>
      <p:pic>
        <p:nvPicPr>
          <p:cNvPr id="6" name="Zástupný symbol pro obsah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16200000">
            <a:off x="6969791" y="2313344"/>
            <a:ext cx="4686338" cy="3514753"/>
          </a:xfrm>
          <a:ln>
            <a:solidFill>
              <a:schemeClr val="accent1"/>
            </a:solidFill>
          </a:ln>
        </p:spPr>
      </p:pic>
      <p:pic>
        <p:nvPicPr>
          <p:cNvPr id="7" name="Zástupný symbol pro obsah 4"/>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02822" y="1746605"/>
            <a:ext cx="5883194" cy="4666387"/>
          </a:xfrm>
          <a:prstGeom prst="rect">
            <a:avLst/>
          </a:prstGeom>
          <a:ln>
            <a:solidFill>
              <a:schemeClr val="accent1"/>
            </a:solidFill>
          </a:ln>
        </p:spPr>
      </p:pic>
    </p:spTree>
    <p:extLst>
      <p:ext uri="{BB962C8B-B14F-4D97-AF65-F5344CB8AC3E}">
        <p14:creationId xmlns:p14="http://schemas.microsoft.com/office/powerpoint/2010/main" val="8678550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930303"/>
            <a:ext cx="10515600" cy="760385"/>
          </a:xfrm>
        </p:spPr>
        <p:txBody>
          <a:bodyPr>
            <a:noAutofit/>
          </a:bodyPr>
          <a:lstStyle/>
          <a:p>
            <a:pPr algn="ctr"/>
            <a:r>
              <a:rPr lang="cs-CZ" sz="2800" dirty="0" smtClean="0"/>
              <a:t>Ocenění si jistě zasloužily všechny třídní kolektivy.</a:t>
            </a:r>
            <a:r>
              <a:rPr lang="cs-CZ" sz="2800" dirty="0"/>
              <a:t/>
            </a:r>
            <a:br>
              <a:rPr lang="cs-CZ" sz="2800" dirty="0"/>
            </a:br>
            <a:r>
              <a:rPr lang="cs-CZ" sz="2800" dirty="0"/>
              <a:t/>
            </a:r>
            <a:br>
              <a:rPr lang="cs-CZ" sz="2800" dirty="0"/>
            </a:br>
            <a:r>
              <a:rPr lang="cs-CZ" sz="2800" dirty="0" smtClean="0"/>
              <a:t>IX. F</a:t>
            </a:r>
            <a:r>
              <a:rPr lang="cs-CZ" sz="2800" dirty="0"/>
              <a:t/>
            </a:r>
            <a:br>
              <a:rPr lang="cs-CZ" sz="2800" dirty="0"/>
            </a:br>
            <a:endParaRPr lang="cs-CZ" sz="2800" dirty="0"/>
          </a:p>
        </p:txBody>
      </p:sp>
      <p:pic>
        <p:nvPicPr>
          <p:cNvPr id="7" name="Zástupný symbol pro obsah 6"/>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r="10466"/>
          <a:stretch>
            <a:fillRect/>
          </a:stretch>
        </p:blipFill>
        <p:spPr>
          <a:xfrm rot="16200000">
            <a:off x="7324501" y="2202215"/>
            <a:ext cx="4759837" cy="3987188"/>
          </a:xfrm>
          <a:ln>
            <a:solidFill>
              <a:schemeClr val="accent1"/>
            </a:solidFill>
          </a:ln>
        </p:spPr>
      </p:pic>
      <p:pic>
        <p:nvPicPr>
          <p:cNvPr id="6" name="Zástupný symbol pro obsah 4"/>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60396" y="1839984"/>
            <a:ext cx="6427955" cy="4743695"/>
          </a:xfrm>
          <a:prstGeom prst="rect">
            <a:avLst/>
          </a:prstGeom>
          <a:ln>
            <a:solidFill>
              <a:schemeClr val="accent1"/>
            </a:solidFill>
          </a:ln>
        </p:spPr>
      </p:pic>
    </p:spTree>
    <p:extLst>
      <p:ext uri="{BB962C8B-B14F-4D97-AF65-F5344CB8AC3E}">
        <p14:creationId xmlns:p14="http://schemas.microsoft.com/office/powerpoint/2010/main" val="3343329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4103" y="365125"/>
            <a:ext cx="10515600" cy="1325563"/>
          </a:xfrm>
        </p:spPr>
        <p:txBody>
          <a:bodyPr>
            <a:noAutofit/>
          </a:bodyPr>
          <a:lstStyle/>
          <a:p>
            <a:r>
              <a:rPr lang="cs-CZ" sz="2800" dirty="0" smtClean="0"/>
              <a:t>V žákovské knihovně vznikala výstavka starých dětských knih a učebnic.</a:t>
            </a:r>
            <a:endParaRPr lang="cs-CZ" sz="2800" dirty="0"/>
          </a:p>
        </p:txBody>
      </p:sp>
      <p:pic>
        <p:nvPicPr>
          <p:cNvPr id="2050" name="Picture 2" descr="C:\Users\blanka.bohatcova\Desktop\IMG_20181031_17092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54695" y="1419770"/>
            <a:ext cx="3633493" cy="48446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1" name="Picture 3" descr="C:\Users\blanka.bohatcova\Desktop\IMG_20181031_170929.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093851" y="1419770"/>
            <a:ext cx="3650720" cy="486762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3" descr="C:\Users\blanka.bohatcova\Desktop\IMG_20181031_1709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5385" y="1419770"/>
            <a:ext cx="3649981" cy="486664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283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dirty="0"/>
              <a:t>Objevovaly se v ní opravdové skvosty a cenné poklady</a:t>
            </a:r>
            <a:r>
              <a:rPr lang="cs-CZ" sz="2800" dirty="0" smtClean="0"/>
              <a:t>.</a:t>
            </a:r>
            <a:br>
              <a:rPr lang="cs-CZ" sz="2800" dirty="0" smtClean="0"/>
            </a:br>
            <a:r>
              <a:rPr lang="cs-CZ" sz="2800" dirty="0" smtClean="0"/>
              <a:t>Proto tato sbírka byla také předmětem hodnocení poroty.</a:t>
            </a:r>
            <a:endParaRPr lang="cs-CZ" sz="2800" dirty="0"/>
          </a:p>
        </p:txBody>
      </p:sp>
      <p:pic>
        <p:nvPicPr>
          <p:cNvPr id="4098" name="Picture 2" descr="C:\Users\blanka.bohatcova\Desktop\IMG_20181031_17095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215643" y="1523475"/>
            <a:ext cx="3760714" cy="50142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099" name="Picture 3" descr="C:\Users\blanka.bohatcova\Desktop\IMG_20181031_17100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112241" y="1523475"/>
            <a:ext cx="3774960" cy="50332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descr="C:\Users\blanka.bohatcova\Desktop\IMG_20181031_1709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99" y="1529891"/>
            <a:ext cx="3765335" cy="502044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941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smtClean="0"/>
              <a:t/>
            </a:r>
            <a:br>
              <a:rPr lang="cs-CZ" sz="2800" dirty="0" smtClean="0"/>
            </a:br>
            <a:r>
              <a:rPr lang="cs-CZ" sz="2800" dirty="0" smtClean="0"/>
              <a:t/>
            </a:r>
            <a:br>
              <a:rPr lang="cs-CZ" sz="2800" dirty="0" smtClean="0"/>
            </a:br>
            <a:r>
              <a:rPr lang="cs-CZ" sz="2800" dirty="0" smtClean="0"/>
              <a:t>Kreslili obrázky jedním tahem, luštili zápalkové hlavolamy, skládali skládačky </a:t>
            </a:r>
            <a:r>
              <a:rPr lang="cs-CZ" sz="2800" dirty="0"/>
              <a:t>ze 4 dílků, </a:t>
            </a:r>
            <a:r>
              <a:rPr lang="cs-CZ" sz="2800" dirty="0" smtClean="0"/>
              <a:t>kterými prověřili svoje IQ.  Mohli si přečíst </a:t>
            </a:r>
            <a:r>
              <a:rPr lang="cs-CZ" sz="2800" dirty="0"/>
              <a:t>něco zajímavého ze starých knih </a:t>
            </a:r>
            <a:r>
              <a:rPr lang="cs-CZ" sz="2800" dirty="0" smtClean="0"/>
              <a:t>i </a:t>
            </a:r>
            <a:r>
              <a:rPr lang="cs-CZ" sz="2800" dirty="0"/>
              <a:t>vymalovat početní omalovánku.</a:t>
            </a:r>
            <a:br>
              <a:rPr lang="cs-CZ" sz="2800" dirty="0"/>
            </a:br>
            <a:r>
              <a:rPr lang="cs-CZ" sz="2800" dirty="0"/>
              <a:t/>
            </a:r>
            <a:br>
              <a:rPr lang="cs-CZ" sz="2800" dirty="0"/>
            </a:br>
            <a:endParaRPr lang="cs-CZ" sz="2800" dirty="0"/>
          </a:p>
        </p:txBody>
      </p:sp>
      <p:pic>
        <p:nvPicPr>
          <p:cNvPr id="5" name="Picture 2" descr="C:\Users\blanka.bohatcova\Desktop\2018-10-26\DSC0448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3710" y="1901408"/>
            <a:ext cx="5525983" cy="4144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1" name="Picture 3" descr="C:\Users\blanka.bohatcova\Desktop\2018-10-26\DSC044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3266" y="1901408"/>
            <a:ext cx="5525755" cy="41444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32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b="1" dirty="0" smtClean="0"/>
              <a:t>A která třída 2. stupně uspěla nejlépe?</a:t>
            </a:r>
            <a:endParaRPr lang="cs-CZ" b="1"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12056" y="1332081"/>
            <a:ext cx="8086976" cy="4916610"/>
          </a:xfrm>
          <a:prstGeom prst="rect">
            <a:avLst/>
          </a:prstGeom>
          <a:noFill/>
          <a:ln>
            <a:solidFill>
              <a:schemeClr val="accent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559841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400" b="1" dirty="0"/>
              <a:t>Žáci 1. stupně </a:t>
            </a:r>
            <a:r>
              <a:rPr lang="cs-CZ" sz="2400" dirty="0"/>
              <a:t>oslavili „Narozeniny naší republiky“ </a:t>
            </a:r>
            <a:br>
              <a:rPr lang="cs-CZ" sz="2400" dirty="0"/>
            </a:br>
            <a:r>
              <a:rPr lang="cs-CZ" sz="2400" dirty="0"/>
              <a:t>aktivitami ve třídě pod vedením svých třídních </a:t>
            </a:r>
            <a:r>
              <a:rPr lang="cs-CZ" sz="2400" dirty="0" smtClean="0"/>
              <a:t>učitelek</a:t>
            </a:r>
            <a:br>
              <a:rPr lang="cs-CZ" sz="2400" dirty="0" smtClean="0"/>
            </a:br>
            <a:r>
              <a:rPr lang="cs-CZ" sz="2400" dirty="0" smtClean="0"/>
              <a:t>a ve spolupráci s asistenty pedagoga</a:t>
            </a:r>
            <a:endParaRPr lang="cs-CZ" sz="2400" dirty="0"/>
          </a:p>
        </p:txBody>
      </p:sp>
      <p:sp>
        <p:nvSpPr>
          <p:cNvPr id="4" name="Zástupný symbol pro obsah 3"/>
          <p:cNvSpPr>
            <a:spLocks noGrp="1"/>
          </p:cNvSpPr>
          <p:nvPr>
            <p:ph sz="half" idx="2"/>
          </p:nvPr>
        </p:nvSpPr>
        <p:spPr>
          <a:xfrm>
            <a:off x="601579" y="1825625"/>
            <a:ext cx="10752221" cy="4351338"/>
          </a:xfrm>
        </p:spPr>
        <p:txBody>
          <a:bodyPr>
            <a:normAutofit/>
          </a:bodyPr>
          <a:lstStyle/>
          <a:p>
            <a:pPr marL="0" indent="0">
              <a:buNone/>
            </a:pPr>
            <a:r>
              <a:rPr lang="cs-CZ" b="1" dirty="0" smtClean="0">
                <a:latin typeface="+mj-lt"/>
              </a:rPr>
              <a:t>Příklady aktivit tříd I. FG</a:t>
            </a:r>
          </a:p>
          <a:p>
            <a:pPr marL="0" indent="0">
              <a:buNone/>
            </a:pPr>
            <a:r>
              <a:rPr lang="cs-CZ" dirty="0" err="1" smtClean="0">
                <a:latin typeface="+mj-lt"/>
              </a:rPr>
              <a:t>Čj</a:t>
            </a:r>
            <a:r>
              <a:rPr lang="cs-CZ" dirty="0" smtClean="0">
                <a:latin typeface="+mj-lt"/>
              </a:rPr>
              <a:t> </a:t>
            </a:r>
            <a:r>
              <a:rPr lang="cs-CZ" dirty="0">
                <a:latin typeface="+mj-lt"/>
              </a:rPr>
              <a:t>– prvky písmen „lipové lístky“, čtení s motivačními obrázky</a:t>
            </a:r>
          </a:p>
          <a:p>
            <a:pPr marL="0" indent="0">
              <a:buNone/>
            </a:pPr>
            <a:r>
              <a:rPr lang="cs-CZ" dirty="0" err="1">
                <a:latin typeface="+mj-lt"/>
              </a:rPr>
              <a:t>Čajs</a:t>
            </a:r>
            <a:r>
              <a:rPr lang="cs-CZ" dirty="0">
                <a:latin typeface="+mj-lt"/>
              </a:rPr>
              <a:t> – státní symboly, T. G. Masaryk, „Jak dříve lidé žili“ – vzpomínky </a:t>
            </a:r>
            <a:r>
              <a:rPr lang="cs-CZ" dirty="0" smtClean="0">
                <a:latin typeface="+mj-lt"/>
              </a:rPr>
              <a:t>  </a:t>
            </a:r>
          </a:p>
          <a:p>
            <a:pPr marL="0" indent="0">
              <a:buNone/>
            </a:pPr>
            <a:r>
              <a:rPr lang="cs-CZ" dirty="0">
                <a:latin typeface="+mj-lt"/>
              </a:rPr>
              <a:t> </a:t>
            </a:r>
            <a:r>
              <a:rPr lang="cs-CZ" dirty="0" smtClean="0">
                <a:latin typeface="+mj-lt"/>
              </a:rPr>
              <a:t>        pamětníka</a:t>
            </a:r>
            <a:r>
              <a:rPr lang="cs-CZ" dirty="0">
                <a:latin typeface="+mj-lt"/>
              </a:rPr>
              <a:t>, soužití </a:t>
            </a:r>
            <a:r>
              <a:rPr lang="cs-CZ" dirty="0" smtClean="0">
                <a:latin typeface="+mj-lt"/>
              </a:rPr>
              <a:t>lidí, mezilidské </a:t>
            </a:r>
            <a:r>
              <a:rPr lang="cs-CZ" dirty="0">
                <a:latin typeface="+mj-lt"/>
              </a:rPr>
              <a:t>vztahy, pravidla slušného </a:t>
            </a:r>
            <a:r>
              <a:rPr lang="cs-CZ" dirty="0" smtClean="0">
                <a:latin typeface="+mj-lt"/>
              </a:rPr>
              <a:t>chování </a:t>
            </a:r>
            <a:endParaRPr lang="cs-CZ" dirty="0">
              <a:latin typeface="+mj-lt"/>
            </a:endParaRPr>
          </a:p>
          <a:p>
            <a:pPr marL="0" indent="0">
              <a:buNone/>
            </a:pPr>
            <a:r>
              <a:rPr lang="cs-CZ" dirty="0" err="1">
                <a:latin typeface="+mj-lt"/>
              </a:rPr>
              <a:t>Hv</a:t>
            </a:r>
            <a:r>
              <a:rPr lang="cs-CZ" dirty="0">
                <a:latin typeface="+mj-lt"/>
              </a:rPr>
              <a:t> – osvojení písně „Ach, synku, synku“</a:t>
            </a:r>
          </a:p>
          <a:p>
            <a:pPr marL="0" indent="0">
              <a:buNone/>
            </a:pPr>
            <a:r>
              <a:rPr lang="cs-CZ" dirty="0" err="1">
                <a:latin typeface="+mj-lt"/>
              </a:rPr>
              <a:t>Vv</a:t>
            </a:r>
            <a:r>
              <a:rPr lang="cs-CZ" dirty="0">
                <a:latin typeface="+mj-lt"/>
              </a:rPr>
              <a:t> – obrázky Josefa Lady</a:t>
            </a:r>
          </a:p>
          <a:p>
            <a:pPr marL="0" indent="0">
              <a:buNone/>
            </a:pPr>
            <a:r>
              <a:rPr lang="cs-CZ" dirty="0" err="1">
                <a:latin typeface="+mj-lt"/>
              </a:rPr>
              <a:t>Pč</a:t>
            </a:r>
            <a:r>
              <a:rPr lang="cs-CZ" dirty="0">
                <a:latin typeface="+mj-lt"/>
              </a:rPr>
              <a:t> – pečení brambor, výroba draků</a:t>
            </a:r>
          </a:p>
          <a:p>
            <a:pPr marL="0" indent="0">
              <a:buNone/>
            </a:pPr>
            <a:r>
              <a:rPr lang="cs-CZ" dirty="0" err="1">
                <a:latin typeface="+mj-lt"/>
              </a:rPr>
              <a:t>Tv</a:t>
            </a:r>
            <a:r>
              <a:rPr lang="cs-CZ" dirty="0">
                <a:latin typeface="+mj-lt"/>
              </a:rPr>
              <a:t> – „Skákání panáka“ (hra našich babiček a dědečků)</a:t>
            </a:r>
          </a:p>
        </p:txBody>
      </p:sp>
    </p:spTree>
    <p:extLst>
      <p:ext uri="{BB962C8B-B14F-4D97-AF65-F5344CB8AC3E}">
        <p14:creationId xmlns:p14="http://schemas.microsoft.com/office/powerpoint/2010/main" val="2682982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3454" y="409074"/>
            <a:ext cx="5654842" cy="6160168"/>
          </a:xfrm>
        </p:spPr>
        <p:txBody>
          <a:bodyPr>
            <a:normAutofit fontScale="90000"/>
          </a:bodyPr>
          <a:lstStyle/>
          <a:p>
            <a:r>
              <a:rPr lang="cs-CZ" sz="2700" dirty="0"/>
              <a:t>Děti z </a:t>
            </a:r>
            <a:r>
              <a:rPr lang="cs-CZ" sz="2700" b="1" dirty="0" smtClean="0"/>
              <a:t>II. F </a:t>
            </a:r>
            <a:r>
              <a:rPr lang="cs-CZ" sz="2700" b="1" dirty="0"/>
              <a:t>třídy </a:t>
            </a:r>
            <a:r>
              <a:rPr lang="cs-CZ" sz="2700" dirty="0"/>
              <a:t>přály naší </a:t>
            </a:r>
            <a:r>
              <a:rPr lang="cs-CZ" sz="2700" dirty="0" smtClean="0"/>
              <a:t>republice </a:t>
            </a:r>
            <a:br>
              <a:rPr lang="cs-CZ" sz="2700" dirty="0" smtClean="0"/>
            </a:br>
            <a:r>
              <a:rPr lang="cs-CZ" sz="2700" dirty="0" smtClean="0"/>
              <a:t>ke 100. narozeninám: </a:t>
            </a:r>
            <a:r>
              <a:rPr lang="cs-CZ" sz="2700" dirty="0"/>
              <a:t/>
            </a:r>
            <a:br>
              <a:rPr lang="cs-CZ" sz="2700" dirty="0"/>
            </a:br>
            <a:r>
              <a:rPr lang="cs-CZ" sz="2700" dirty="0"/>
              <a:t>p</a:t>
            </a:r>
            <a:r>
              <a:rPr lang="cs-CZ" sz="2700" dirty="0" smtClean="0"/>
              <a:t>ředevším </a:t>
            </a:r>
            <a:r>
              <a:rPr lang="cs-CZ" sz="2700" dirty="0"/>
              <a:t>mír, krásnou přírodu, lásku, pohodu a zdraví mezi </a:t>
            </a:r>
            <a:r>
              <a:rPr lang="cs-CZ" sz="2700" dirty="0" smtClean="0"/>
              <a:t>lidmi…</a:t>
            </a:r>
            <a:br>
              <a:rPr lang="cs-CZ" sz="2700" dirty="0" smtClean="0"/>
            </a:br>
            <a:r>
              <a:rPr lang="cs-CZ" sz="2700" dirty="0"/>
              <a:t/>
            </a:r>
            <a:br>
              <a:rPr lang="cs-CZ" sz="2700" dirty="0"/>
            </a:br>
            <a:r>
              <a:rPr lang="cs-CZ" sz="2700" dirty="0"/>
              <a:t>V rámci projektového dne děti vytvořily národní strom </a:t>
            </a:r>
            <a:r>
              <a:rPr lang="cs-CZ" sz="2700" dirty="0" smtClean="0"/>
              <a:t>– </a:t>
            </a:r>
            <a:r>
              <a:rPr lang="cs-CZ" sz="2700" dirty="0"/>
              <a:t>lípu </a:t>
            </a:r>
            <a:r>
              <a:rPr lang="cs-CZ" sz="2700" dirty="0" smtClean="0"/>
              <a:t>srdčitou – má 100 listů!</a:t>
            </a:r>
            <a:r>
              <a:rPr lang="cs-CZ" sz="2700" dirty="0"/>
              <a:t/>
            </a:r>
            <a:br>
              <a:rPr lang="cs-CZ" sz="2700" dirty="0"/>
            </a:br>
            <a:r>
              <a:rPr lang="cs-CZ" sz="2700" dirty="0"/>
              <a:t>U</a:t>
            </a:r>
            <a:r>
              <a:rPr lang="cs-CZ" sz="2700" dirty="0" smtClean="0"/>
              <a:t>kázali jsme si státní </a:t>
            </a:r>
            <a:r>
              <a:rPr lang="cs-CZ" sz="2700" dirty="0"/>
              <a:t>symboly České republiky a pokusili jsme se je </a:t>
            </a:r>
            <a:r>
              <a:rPr lang="cs-CZ" sz="2700" dirty="0" smtClean="0"/>
              <a:t>nakreslit. </a:t>
            </a:r>
            <a:r>
              <a:rPr lang="cs-CZ" sz="2700" dirty="0"/>
              <a:t>S</a:t>
            </a:r>
            <a:r>
              <a:rPr lang="cs-CZ" sz="2700" dirty="0" smtClean="0"/>
              <a:t>eznámili </a:t>
            </a:r>
            <a:r>
              <a:rPr lang="cs-CZ" sz="2700" dirty="0"/>
              <a:t>jsme se se </a:t>
            </a:r>
            <a:r>
              <a:rPr lang="cs-CZ" sz="2700" dirty="0" smtClean="0"/>
              <a:t>všemi </a:t>
            </a:r>
            <a:r>
              <a:rPr lang="cs-CZ" sz="2700" dirty="0"/>
              <a:t>prezidenty, kteří </a:t>
            </a:r>
            <a:r>
              <a:rPr lang="cs-CZ" sz="2700" dirty="0" smtClean="0"/>
              <a:t>vedli náš stát, některá </a:t>
            </a:r>
            <a:r>
              <a:rPr lang="cs-CZ" sz="2700" dirty="0"/>
              <a:t>jména prezidentů jsme si i </a:t>
            </a:r>
            <a:r>
              <a:rPr lang="cs-CZ" sz="2700" dirty="0" smtClean="0"/>
              <a:t>napsali. Zazpívali </a:t>
            </a:r>
            <a:r>
              <a:rPr lang="cs-CZ" sz="2700" dirty="0"/>
              <a:t>jsme si oblíbenou píseň T</a:t>
            </a:r>
            <a:r>
              <a:rPr lang="cs-CZ" sz="2700" dirty="0" smtClean="0"/>
              <a:t>. G</a:t>
            </a:r>
            <a:r>
              <a:rPr lang="cs-CZ" sz="2700" dirty="0"/>
              <a:t>. Masaryka </a:t>
            </a:r>
            <a:r>
              <a:rPr lang="cs-CZ" sz="2700" dirty="0" smtClean="0"/>
              <a:t>„Ach </a:t>
            </a:r>
            <a:r>
              <a:rPr lang="cs-CZ" sz="2700" dirty="0"/>
              <a:t>synku, </a:t>
            </a:r>
            <a:r>
              <a:rPr lang="cs-CZ" sz="2700" dirty="0" smtClean="0"/>
              <a:t>synku",</a:t>
            </a:r>
            <a:r>
              <a:rPr lang="cs-CZ" sz="2700" dirty="0"/>
              <a:t/>
            </a:r>
            <a:br>
              <a:rPr lang="cs-CZ" sz="2700" dirty="0"/>
            </a:br>
            <a:r>
              <a:rPr lang="cs-CZ" sz="2700" dirty="0"/>
              <a:t>p</a:t>
            </a:r>
            <a:r>
              <a:rPr lang="cs-CZ" sz="2700" dirty="0" smtClean="0"/>
              <a:t>oslouchali </a:t>
            </a:r>
            <a:r>
              <a:rPr lang="cs-CZ" sz="2700" dirty="0"/>
              <a:t>jsme státní </a:t>
            </a:r>
            <a:r>
              <a:rPr lang="cs-CZ" sz="2700" dirty="0" smtClean="0"/>
              <a:t>hymnu a brzy se ji naučíme. Ve </a:t>
            </a:r>
            <a:r>
              <a:rPr lang="cs-CZ" sz="2700" dirty="0"/>
              <a:t>hře Pexeso jsme poznávali osobnosti bývalého Československa.</a:t>
            </a:r>
            <a:br>
              <a:rPr lang="cs-CZ" sz="2700" dirty="0"/>
            </a:br>
            <a:endParaRPr lang="cs-CZ" sz="2700" dirty="0"/>
          </a:p>
        </p:txBody>
      </p:sp>
      <p:pic>
        <p:nvPicPr>
          <p:cNvPr id="1026" name="Picture 2" descr="C:\Users\blanka.bohatcova\Desktop\44901153_2050186518336279_3111453203200212992_n.jpg"/>
          <p:cNvPicPr>
            <a:picLocks noGrp="1" noChangeAspect="1" noChangeArrowheads="1"/>
          </p:cNvPicPr>
          <p:nvPr>
            <p:ph idx="1"/>
          </p:nvPr>
        </p:nvPicPr>
        <p:blipFill>
          <a:blip r:embed="rId2" cstate="print">
            <a:lum bright="10000" contrast="10000"/>
            <a:extLst>
              <a:ext uri="{28A0092B-C50C-407E-A947-70E740481C1C}">
                <a14:useLocalDpi xmlns:a14="http://schemas.microsoft.com/office/drawing/2010/main" val="0"/>
              </a:ext>
            </a:extLst>
          </a:blip>
          <a:srcRect/>
          <a:stretch>
            <a:fillRect/>
          </a:stretch>
        </p:blipFill>
        <p:spPr bwMode="auto">
          <a:xfrm>
            <a:off x="6389302" y="201359"/>
            <a:ext cx="4836161" cy="64482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922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Aktivity ve 3. ročníku:</a:t>
            </a:r>
            <a:endParaRPr lang="cs-CZ" b="1" dirty="0"/>
          </a:p>
        </p:txBody>
      </p:sp>
      <p:sp>
        <p:nvSpPr>
          <p:cNvPr id="3" name="Zástupný symbol pro obsah 2"/>
          <p:cNvSpPr>
            <a:spLocks noGrp="1"/>
          </p:cNvSpPr>
          <p:nvPr>
            <p:ph idx="1"/>
          </p:nvPr>
        </p:nvSpPr>
        <p:spPr>
          <a:xfrm>
            <a:off x="838200" y="1515979"/>
            <a:ext cx="10515600" cy="4660984"/>
          </a:xfrm>
        </p:spPr>
        <p:txBody>
          <a:bodyPr>
            <a:normAutofit lnSpcReduction="10000"/>
          </a:bodyPr>
          <a:lstStyle/>
          <a:p>
            <a:r>
              <a:rPr lang="cs-CZ" u="sng" dirty="0">
                <a:latin typeface="+mj-lt"/>
              </a:rPr>
              <a:t>Exkurze do Olešnice: </a:t>
            </a:r>
            <a:endParaRPr lang="cs-CZ" u="sng" dirty="0" smtClean="0">
              <a:latin typeface="+mj-lt"/>
            </a:endParaRPr>
          </a:p>
          <a:p>
            <a:pPr marL="0" indent="0">
              <a:buNone/>
            </a:pPr>
            <a:r>
              <a:rPr lang="cs-CZ" dirty="0">
                <a:latin typeface="+mj-lt"/>
              </a:rPr>
              <a:t> </a:t>
            </a:r>
            <a:r>
              <a:rPr lang="cs-CZ" dirty="0" smtClean="0">
                <a:latin typeface="+mj-lt"/>
              </a:rPr>
              <a:t>  muzeum </a:t>
            </a:r>
            <a:r>
              <a:rPr lang="cs-CZ" dirty="0">
                <a:latin typeface="+mj-lt"/>
              </a:rPr>
              <a:t>historických vozidel a muzeum řemesel – výroba modrotisku.</a:t>
            </a:r>
          </a:p>
          <a:p>
            <a:r>
              <a:rPr lang="cs-CZ" u="sng" dirty="0" smtClean="0">
                <a:latin typeface="+mj-lt"/>
              </a:rPr>
              <a:t>Čítanky </a:t>
            </a:r>
            <a:r>
              <a:rPr lang="cs-CZ" u="sng" dirty="0">
                <a:latin typeface="+mj-lt"/>
              </a:rPr>
              <a:t>a školní potřeby našich </a:t>
            </a:r>
            <a:r>
              <a:rPr lang="cs-CZ" u="sng" dirty="0" smtClean="0">
                <a:latin typeface="+mj-lt"/>
              </a:rPr>
              <a:t>prarodičů:</a:t>
            </a:r>
          </a:p>
          <a:p>
            <a:pPr marL="0" indent="0">
              <a:buNone/>
            </a:pPr>
            <a:r>
              <a:rPr lang="cs-CZ" dirty="0" smtClean="0">
                <a:latin typeface="+mj-lt"/>
              </a:rPr>
              <a:t>   ukázky</a:t>
            </a:r>
            <a:r>
              <a:rPr lang="cs-CZ" dirty="0">
                <a:latin typeface="+mj-lt"/>
              </a:rPr>
              <a:t>, četba ze starých čítanek, výstavka ve třídě</a:t>
            </a:r>
            <a:r>
              <a:rPr lang="cs-CZ" dirty="0" smtClean="0">
                <a:latin typeface="+mj-lt"/>
              </a:rPr>
              <a:t>, …</a:t>
            </a:r>
            <a:endParaRPr lang="cs-CZ" dirty="0">
              <a:latin typeface="+mj-lt"/>
            </a:endParaRPr>
          </a:p>
          <a:p>
            <a:r>
              <a:rPr lang="cs-CZ" u="sng" dirty="0">
                <a:latin typeface="+mj-lt"/>
              </a:rPr>
              <a:t>Poklady českého </a:t>
            </a:r>
            <a:r>
              <a:rPr lang="cs-CZ" u="sng" dirty="0" smtClean="0">
                <a:latin typeface="+mj-lt"/>
              </a:rPr>
              <a:t>nebe:</a:t>
            </a:r>
          </a:p>
          <a:p>
            <a:pPr marL="0" indent="0">
              <a:buNone/>
            </a:pPr>
            <a:r>
              <a:rPr lang="cs-CZ" dirty="0">
                <a:latin typeface="+mj-lt"/>
              </a:rPr>
              <a:t> </a:t>
            </a:r>
            <a:r>
              <a:rPr lang="cs-CZ" dirty="0" smtClean="0">
                <a:latin typeface="+mj-lt"/>
              </a:rPr>
              <a:t>  slavné </a:t>
            </a:r>
            <a:r>
              <a:rPr lang="cs-CZ" dirty="0">
                <a:latin typeface="+mj-lt"/>
              </a:rPr>
              <a:t>osobnosti a patroni českých </a:t>
            </a:r>
            <a:r>
              <a:rPr lang="cs-CZ" dirty="0" smtClean="0">
                <a:latin typeface="+mj-lt"/>
              </a:rPr>
              <a:t>zemí, povídání</a:t>
            </a:r>
            <a:r>
              <a:rPr lang="cs-CZ" dirty="0">
                <a:latin typeface="+mj-lt"/>
              </a:rPr>
              <a:t>, hravé </a:t>
            </a:r>
            <a:r>
              <a:rPr lang="cs-CZ" dirty="0" smtClean="0">
                <a:latin typeface="+mj-lt"/>
              </a:rPr>
              <a:t>aktivity</a:t>
            </a:r>
            <a:endParaRPr lang="cs-CZ" dirty="0">
              <a:latin typeface="+mj-lt"/>
            </a:endParaRPr>
          </a:p>
          <a:p>
            <a:r>
              <a:rPr lang="cs-CZ" u="sng" dirty="0" smtClean="0">
                <a:latin typeface="+mj-lt"/>
              </a:rPr>
              <a:t>Znaky české státnosti:</a:t>
            </a:r>
          </a:p>
          <a:p>
            <a:pPr marL="0" indent="0">
              <a:buNone/>
            </a:pPr>
            <a:r>
              <a:rPr lang="cs-CZ" dirty="0">
                <a:latin typeface="+mj-lt"/>
              </a:rPr>
              <a:t> </a:t>
            </a:r>
            <a:r>
              <a:rPr lang="cs-CZ" dirty="0" smtClean="0">
                <a:latin typeface="+mj-lt"/>
              </a:rPr>
              <a:t>  </a:t>
            </a:r>
            <a:r>
              <a:rPr lang="cs-CZ" dirty="0">
                <a:latin typeface="+mj-lt"/>
              </a:rPr>
              <a:t>s</a:t>
            </a:r>
            <a:r>
              <a:rPr lang="cs-CZ" dirty="0" smtClean="0">
                <a:latin typeface="+mj-lt"/>
              </a:rPr>
              <a:t>tátní symboly, </a:t>
            </a:r>
            <a:r>
              <a:rPr lang="cs-CZ" dirty="0">
                <a:latin typeface="+mj-lt"/>
              </a:rPr>
              <a:t>1. prezident, zpěv státní hymny, kresba vlajky</a:t>
            </a:r>
          </a:p>
          <a:p>
            <a:r>
              <a:rPr lang="cs-CZ" u="sng" dirty="0">
                <a:latin typeface="+mj-lt"/>
              </a:rPr>
              <a:t>Boskovice v průběhu 100 </a:t>
            </a:r>
            <a:r>
              <a:rPr lang="cs-CZ" u="sng" dirty="0" smtClean="0">
                <a:latin typeface="+mj-lt"/>
              </a:rPr>
              <a:t>let</a:t>
            </a:r>
            <a:endParaRPr lang="cs-CZ" dirty="0">
              <a:latin typeface="+mj-lt"/>
            </a:endParaRPr>
          </a:p>
          <a:p>
            <a:r>
              <a:rPr lang="cs-CZ" u="sng" dirty="0" smtClean="0">
                <a:latin typeface="+mj-lt"/>
              </a:rPr>
              <a:t>Tvoření</a:t>
            </a:r>
            <a:r>
              <a:rPr lang="cs-CZ" dirty="0" smtClean="0">
                <a:latin typeface="+mj-lt"/>
              </a:rPr>
              <a:t> – pečeme „Masarykovy </a:t>
            </a:r>
            <a:r>
              <a:rPr lang="cs-CZ" dirty="0">
                <a:latin typeface="+mj-lt"/>
              </a:rPr>
              <a:t>knoflíky“</a:t>
            </a:r>
          </a:p>
          <a:p>
            <a:endParaRPr lang="cs-CZ" dirty="0"/>
          </a:p>
        </p:txBody>
      </p:sp>
    </p:spTree>
    <p:extLst>
      <p:ext uri="{BB962C8B-B14F-4D97-AF65-F5344CB8AC3E}">
        <p14:creationId xmlns:p14="http://schemas.microsoft.com/office/powerpoint/2010/main" val="1037611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blanka.bohatcova\Desktop\V muzeu historických vozidel\P10109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4763" y="260924"/>
            <a:ext cx="4065311" cy="54207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C:\Users\blanka.bohatcova\Desktop\P10109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5596" y="3223956"/>
            <a:ext cx="4107698" cy="30805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C:\Users\blanka.bohatcova\Desktop\V muzeu historických vozidel\P10109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563" y="1416342"/>
            <a:ext cx="3584939" cy="47799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152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lanka.bohatcova\Desktop\Hračky a učebnice našich rodičů  a prarodičů\P1011045.JPG"/>
          <p:cNvPicPr>
            <a:picLocks noGrp="1" noChangeAspect="1" noChangeArrowheads="1"/>
          </p:cNvPicPr>
          <p:nvPr>
            <p:ph idx="1"/>
          </p:nvPr>
        </p:nvPicPr>
        <p:blipFill>
          <a:blip r:embed="rId2" cstate="print">
            <a:lum contrast="10000"/>
            <a:extLst>
              <a:ext uri="{28A0092B-C50C-407E-A947-70E740481C1C}">
                <a14:useLocalDpi xmlns:a14="http://schemas.microsoft.com/office/drawing/2010/main" val="0"/>
              </a:ext>
            </a:extLst>
          </a:blip>
          <a:srcRect/>
          <a:stretch>
            <a:fillRect/>
          </a:stretch>
        </p:blipFill>
        <p:spPr bwMode="auto">
          <a:xfrm>
            <a:off x="2244614" y="634498"/>
            <a:ext cx="7657376" cy="57430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0055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lanka.bohatcova\Desktop\Pečeme Masarykovy knoflíky\P101102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14170" y="729665"/>
            <a:ext cx="3621505" cy="27161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C:\Users\blanka.bohatcova\Desktop\Pečeme Masarykovy knoflíky\P10110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5221" y="710553"/>
            <a:ext cx="3707562" cy="26533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3" descr="C:\Users\blanka.bohatcova\Desktop\Pečeme Masarykovy knoflíky\P10110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568" y="710553"/>
            <a:ext cx="3538053" cy="26533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5" name="Picture 5" descr="C:\Users\blanka.bohatcova\Desktop\Pečeme Masarykovy knoflíky\P10110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142" y="3678028"/>
            <a:ext cx="3707563" cy="27805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descr="C:\Users\blanka.bohatcova\Desktop\Pečeme Masarykovy knoflíky\P10110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8568" y="3678028"/>
            <a:ext cx="3542284" cy="27805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7" name="Picture 7" descr="C:\Users\blanka.bohatcova\Desktop\Pečeme Masarykovy knoflíky\P10110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5221" y="3678028"/>
            <a:ext cx="3707562" cy="278050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322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6561221" cy="1325563"/>
          </a:xfrm>
        </p:spPr>
        <p:txBody>
          <a:bodyPr>
            <a:normAutofit fontScale="90000"/>
          </a:bodyPr>
          <a:lstStyle/>
          <a:p>
            <a:r>
              <a:rPr lang="cs-CZ" sz="2400" dirty="0" smtClean="0"/>
              <a:t>Celodenní projekt </a:t>
            </a:r>
            <a:r>
              <a:rPr lang="cs-CZ" sz="2400" b="1" dirty="0" smtClean="0"/>
              <a:t>třídy IV. E</a:t>
            </a:r>
            <a:r>
              <a:rPr lang="cs-CZ" sz="2400" dirty="0" smtClean="0"/>
              <a:t>: </a:t>
            </a:r>
            <a:br>
              <a:rPr lang="cs-CZ" sz="2400" dirty="0" smtClean="0"/>
            </a:br>
            <a:r>
              <a:rPr lang="cs-CZ" sz="2400" dirty="0" smtClean="0"/>
              <a:t>		aktivity </a:t>
            </a:r>
            <a:r>
              <a:rPr lang="cs-CZ" sz="2400" dirty="0"/>
              <a:t>na </a:t>
            </a:r>
            <a:r>
              <a:rPr lang="cs-CZ" sz="2400" dirty="0" smtClean="0"/>
              <a:t>pěti </a:t>
            </a:r>
            <a:r>
              <a:rPr lang="cs-CZ" sz="2400" dirty="0"/>
              <a:t>stanovištích ve </a:t>
            </a:r>
            <a:r>
              <a:rPr lang="cs-CZ" sz="2400" dirty="0" smtClean="0"/>
              <a:t>třídě, </a:t>
            </a:r>
            <a:br>
              <a:rPr lang="cs-CZ" sz="2400" dirty="0" smtClean="0"/>
            </a:br>
            <a:r>
              <a:rPr lang="cs-CZ" sz="2400" dirty="0" smtClean="0"/>
              <a:t>		návštěva sochy našeho 1. prezidenta, </a:t>
            </a:r>
            <a:br>
              <a:rPr lang="cs-CZ" sz="2400" dirty="0" smtClean="0"/>
            </a:br>
            <a:r>
              <a:rPr lang="cs-CZ" sz="2400" dirty="0" smtClean="0"/>
              <a:t>		závěrečné posezení v cukrárně.</a:t>
            </a:r>
            <a:endParaRPr lang="cs-CZ" sz="2400" dirty="0"/>
          </a:p>
        </p:txBody>
      </p:sp>
      <p:pic>
        <p:nvPicPr>
          <p:cNvPr id="2051" name="Picture 3" descr="C:\Users\blanka.bohatcova\Desktop\IV. E oslava narozenin republiky.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521738" y="3550818"/>
            <a:ext cx="3928313" cy="29462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C:\Users\blanka.bohatcova\Desktop\IV. E návrh lípy s trikolorou.JPG"/>
          <p:cNvPicPr>
            <a:picLocks noChangeAspect="1" noChangeArrowheads="1"/>
          </p:cNvPicPr>
          <p:nvPr/>
        </p:nvPicPr>
        <p:blipFill>
          <a:blip r:embed="rId3" cstate="print">
            <a:lum bright="10000" contrast="10000"/>
            <a:extLst>
              <a:ext uri="{28A0092B-C50C-407E-A947-70E740481C1C}">
                <a14:useLocalDpi xmlns:a14="http://schemas.microsoft.com/office/drawing/2010/main" val="0"/>
              </a:ext>
            </a:extLst>
          </a:blip>
          <a:srcRect/>
          <a:stretch>
            <a:fillRect/>
          </a:stretch>
        </p:blipFill>
        <p:spPr bwMode="auto">
          <a:xfrm>
            <a:off x="7543800" y="409073"/>
            <a:ext cx="3946359" cy="29597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C:\Users\blanka.bohatcova\Desktop\IV. E návštěva u prezidenta Osvobodite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242" y="1750595"/>
            <a:ext cx="6328611" cy="47464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014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838200" y="228600"/>
            <a:ext cx="10515600" cy="2129589"/>
          </a:xfrm>
        </p:spPr>
        <p:txBody>
          <a:bodyPr>
            <a:normAutofit fontScale="90000"/>
          </a:bodyPr>
          <a:lstStyle/>
          <a:p>
            <a:r>
              <a:rPr lang="cs-CZ" sz="2700" dirty="0" smtClean="0"/>
              <a:t/>
            </a:r>
            <a:br>
              <a:rPr lang="cs-CZ" sz="2700" dirty="0" smtClean="0"/>
            </a:br>
            <a:r>
              <a:rPr lang="cs-CZ" sz="2700" dirty="0" smtClean="0"/>
              <a:t>Takto oslavila narozeniny naší republiky </a:t>
            </a:r>
            <a:r>
              <a:rPr lang="cs-CZ" sz="2700" b="1" dirty="0" smtClean="0"/>
              <a:t>třída IV. F:</a:t>
            </a:r>
            <a:r>
              <a:rPr lang="cs-CZ" sz="2700" b="1" dirty="0"/>
              <a:t/>
            </a:r>
            <a:br>
              <a:rPr lang="cs-CZ" sz="2700" b="1" dirty="0"/>
            </a:br>
            <a:r>
              <a:rPr lang="cs-CZ" sz="2700" dirty="0" err="1" smtClean="0"/>
              <a:t>Čajs</a:t>
            </a:r>
            <a:r>
              <a:rPr lang="cs-CZ" sz="2700" dirty="0" smtClean="0"/>
              <a:t> </a:t>
            </a:r>
            <a:r>
              <a:rPr lang="cs-CZ" sz="2700" dirty="0"/>
              <a:t>– T. G. Masaryk, jak ho </a:t>
            </a:r>
            <a:r>
              <a:rPr lang="cs-CZ" sz="2700" dirty="0" smtClean="0"/>
              <a:t>ještě neznáme (význam a život našeho 1. prezidenta</a:t>
            </a:r>
            <a:r>
              <a:rPr lang="cs-CZ" sz="2700" dirty="0"/>
              <a:t>), </a:t>
            </a:r>
            <a:r>
              <a:rPr lang="cs-CZ" sz="2700" dirty="0" smtClean="0"/>
              <a:t/>
            </a:r>
            <a:br>
              <a:rPr lang="cs-CZ" sz="2700" dirty="0" smtClean="0"/>
            </a:br>
            <a:r>
              <a:rPr lang="cs-CZ" sz="2700" dirty="0" err="1" smtClean="0"/>
              <a:t>Vv</a:t>
            </a:r>
            <a:r>
              <a:rPr lang="cs-CZ" sz="2700" dirty="0" smtClean="0"/>
              <a:t> </a:t>
            </a:r>
            <a:r>
              <a:rPr lang="cs-CZ" sz="2700" dirty="0"/>
              <a:t>– </a:t>
            </a:r>
            <a:r>
              <a:rPr lang="cs-CZ" sz="2700" dirty="0" smtClean="0"/>
              <a:t>skupinová </a:t>
            </a:r>
            <a:r>
              <a:rPr lang="cs-CZ" sz="2700" dirty="0"/>
              <a:t>práce – malý státní </a:t>
            </a:r>
            <a:r>
              <a:rPr lang="cs-CZ" sz="2700" dirty="0" smtClean="0"/>
              <a:t>znak první republiky,</a:t>
            </a:r>
            <a:br>
              <a:rPr lang="cs-CZ" sz="2700" dirty="0" smtClean="0"/>
            </a:br>
            <a:r>
              <a:rPr lang="cs-CZ" sz="2700" dirty="0" err="1" smtClean="0"/>
              <a:t>Čajs</a:t>
            </a:r>
            <a:r>
              <a:rPr lang="cs-CZ" sz="2700" dirty="0" smtClean="0"/>
              <a:t> </a:t>
            </a:r>
            <a:r>
              <a:rPr lang="cs-CZ" sz="2700" dirty="0"/>
              <a:t>–</a:t>
            </a:r>
            <a:r>
              <a:rPr lang="cs-CZ" sz="2700" dirty="0" smtClean="0"/>
              <a:t> státní </a:t>
            </a:r>
            <a:r>
              <a:rPr lang="cs-CZ" sz="2700" dirty="0"/>
              <a:t>symboly (vznik, vývoj a význam státních symbolů),       </a:t>
            </a:r>
            <a:r>
              <a:rPr lang="cs-CZ" sz="2700" dirty="0" smtClean="0"/>
              <a:t/>
            </a:r>
            <a:br>
              <a:rPr lang="cs-CZ" sz="2700" dirty="0" smtClean="0"/>
            </a:br>
            <a:r>
              <a:rPr lang="cs-CZ" sz="2700" dirty="0" err="1" smtClean="0"/>
              <a:t>Hv</a:t>
            </a:r>
            <a:r>
              <a:rPr lang="cs-CZ" sz="2700" dirty="0" smtClean="0"/>
              <a:t> </a:t>
            </a:r>
            <a:r>
              <a:rPr lang="cs-CZ" sz="2700" dirty="0"/>
              <a:t>– </a:t>
            </a:r>
            <a:r>
              <a:rPr lang="cs-CZ" sz="2700" dirty="0" smtClean="0"/>
              <a:t>státní </a:t>
            </a:r>
            <a:r>
              <a:rPr lang="cs-CZ" sz="2700" dirty="0"/>
              <a:t>hymna 1. </a:t>
            </a:r>
            <a:r>
              <a:rPr lang="cs-CZ" sz="2700" dirty="0" smtClean="0"/>
              <a:t>republiky, </a:t>
            </a:r>
            <a:br>
              <a:rPr lang="cs-CZ" sz="2700" dirty="0" smtClean="0"/>
            </a:br>
            <a:r>
              <a:rPr lang="cs-CZ" sz="2700" dirty="0" err="1" smtClean="0"/>
              <a:t>Pč</a:t>
            </a:r>
            <a:r>
              <a:rPr lang="cs-CZ" sz="2700" dirty="0" smtClean="0"/>
              <a:t> </a:t>
            </a:r>
            <a:r>
              <a:rPr lang="cs-CZ" sz="2700" dirty="0"/>
              <a:t>– </a:t>
            </a:r>
            <a:r>
              <a:rPr lang="cs-CZ" sz="2700" dirty="0" smtClean="0"/>
              <a:t>výzdoba třídy a nástěnky </a:t>
            </a:r>
            <a:r>
              <a:rPr lang="cs-CZ" sz="2700" dirty="0"/>
              <a:t>k 100. výročí </a:t>
            </a:r>
            <a:r>
              <a:rPr lang="cs-CZ" sz="2700" dirty="0" smtClean="0"/>
              <a:t>republiky a příchod v retro oblečení.</a:t>
            </a:r>
            <a:endParaRPr lang="cs-CZ" sz="2700" dirty="0"/>
          </a:p>
        </p:txBody>
      </p:sp>
      <p:pic>
        <p:nvPicPr>
          <p:cNvPr id="2050" name="Picture 2" descr="C:\Users\blanka.bohatcova\Desktop\IMG_20181026_09513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7766" y="2551489"/>
            <a:ext cx="5272552" cy="39544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1" name="Picture 3" descr="C:\Users\blanka.bohatcova\Desktop\P1270950.JPG"/>
          <p:cNvPicPr>
            <a:picLocks noGrp="1" noChangeAspect="1" noChangeArrowheads="1"/>
          </p:cNvPicPr>
          <p:nvPr>
            <p:ph sz="half" idx="2"/>
          </p:nvPr>
        </p:nvPicPr>
        <p:blipFill>
          <a:blip r:embed="rId3" cstate="print">
            <a:lum bright="10000" contrast="10000"/>
            <a:extLst>
              <a:ext uri="{28A0092B-C50C-407E-A947-70E740481C1C}">
                <a14:useLocalDpi xmlns:a14="http://schemas.microsoft.com/office/drawing/2010/main" val="0"/>
              </a:ext>
            </a:extLst>
          </a:blip>
          <a:srcRect/>
          <a:stretch>
            <a:fillRect/>
          </a:stretch>
        </p:blipFill>
        <p:spPr bwMode="auto">
          <a:xfrm>
            <a:off x="6268452" y="2551800"/>
            <a:ext cx="5261396" cy="394604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text 3"/>
          <p:cNvSpPr>
            <a:spLocks noGrp="1"/>
          </p:cNvSpPr>
          <p:nvPr>
            <p:ph type="body" sz="half" idx="2"/>
          </p:nvPr>
        </p:nvSpPr>
        <p:spPr>
          <a:xfrm>
            <a:off x="6966283" y="757989"/>
            <a:ext cx="4836695" cy="5871411"/>
          </a:xfrm>
        </p:spPr>
        <p:txBody>
          <a:bodyPr>
            <a:noAutofit/>
          </a:bodyPr>
          <a:lstStyle/>
          <a:p>
            <a:r>
              <a:rPr lang="cs-CZ" sz="2000" dirty="0">
                <a:latin typeface="+mj-lt"/>
              </a:rPr>
              <a:t>Pátek 26</a:t>
            </a:r>
            <a:r>
              <a:rPr lang="cs-CZ" sz="2000" dirty="0" smtClean="0">
                <a:latin typeface="+mj-lt"/>
              </a:rPr>
              <a:t>. 10</a:t>
            </a:r>
            <a:r>
              <a:rPr lang="cs-CZ" sz="2000" dirty="0">
                <a:latin typeface="+mj-lt"/>
              </a:rPr>
              <a:t>. 2018 probíhal </a:t>
            </a:r>
            <a:r>
              <a:rPr lang="cs-CZ" sz="2000" b="1" dirty="0">
                <a:latin typeface="+mj-lt"/>
              </a:rPr>
              <a:t>ve třídě IV. G </a:t>
            </a:r>
            <a:r>
              <a:rPr lang="cs-CZ" sz="2000" dirty="0">
                <a:latin typeface="+mj-lt"/>
              </a:rPr>
              <a:t>od rána v pěkné atmosféře </a:t>
            </a:r>
            <a:r>
              <a:rPr lang="cs-CZ" sz="2000" dirty="0" smtClean="0">
                <a:latin typeface="+mj-lt"/>
              </a:rPr>
              <a:t>výjimečného </a:t>
            </a:r>
            <a:r>
              <a:rPr lang="cs-CZ" sz="2000" dirty="0">
                <a:latin typeface="+mj-lt"/>
              </a:rPr>
              <a:t>dne.</a:t>
            </a:r>
          </a:p>
          <a:p>
            <a:r>
              <a:rPr lang="cs-CZ" sz="2000" dirty="0">
                <a:latin typeface="+mj-lt"/>
              </a:rPr>
              <a:t>Neučili jsme se tradičním způsobem,  </a:t>
            </a:r>
            <a:r>
              <a:rPr lang="cs-CZ" sz="2000" dirty="0" smtClean="0">
                <a:latin typeface="+mj-lt"/>
              </a:rPr>
              <a:t>          ale </a:t>
            </a:r>
            <a:r>
              <a:rPr lang="cs-CZ" sz="2000" dirty="0">
                <a:latin typeface="+mj-lt"/>
              </a:rPr>
              <a:t>šli jsme za poznáváním do muzea.</a:t>
            </a:r>
          </a:p>
          <a:p>
            <a:r>
              <a:rPr lang="cs-CZ" sz="2000" dirty="0" smtClean="0">
                <a:latin typeface="+mj-lt"/>
              </a:rPr>
              <a:t>V první části jsme se seznamovali s</a:t>
            </a:r>
            <a:r>
              <a:rPr lang="cs-CZ" sz="2000" dirty="0">
                <a:latin typeface="+mj-lt"/>
              </a:rPr>
              <a:t> vývojem lidské společnosti od pravěku po </a:t>
            </a:r>
            <a:r>
              <a:rPr lang="cs-CZ" sz="2000" dirty="0" smtClean="0">
                <a:latin typeface="+mj-lt"/>
              </a:rPr>
              <a:t>dnešek. Děti </a:t>
            </a:r>
            <a:r>
              <a:rPr lang="cs-CZ" sz="2000" dirty="0">
                <a:latin typeface="+mj-lt"/>
              </a:rPr>
              <a:t>si </a:t>
            </a:r>
            <a:r>
              <a:rPr lang="cs-CZ" sz="2000" dirty="0" smtClean="0">
                <a:latin typeface="+mj-lt"/>
              </a:rPr>
              <a:t>prakticky </a:t>
            </a:r>
            <a:r>
              <a:rPr lang="cs-CZ" sz="2000" dirty="0">
                <a:latin typeface="+mj-lt"/>
              </a:rPr>
              <a:t>vyzkoušely drcení obilí mezi dvěma kameny, vyrobily </a:t>
            </a:r>
            <a:r>
              <a:rPr lang="cs-CZ" sz="2000" dirty="0" smtClean="0">
                <a:latin typeface="+mj-lt"/>
              </a:rPr>
              <a:t>si přívěsek z</a:t>
            </a:r>
            <a:r>
              <a:rPr lang="cs-CZ" sz="2000" dirty="0">
                <a:latin typeface="+mj-lt"/>
              </a:rPr>
              <a:t> měděného drátu, zápolily s psaním husím brkem.</a:t>
            </a:r>
          </a:p>
          <a:p>
            <a:r>
              <a:rPr lang="cs-CZ" sz="2000" dirty="0" smtClean="0">
                <a:latin typeface="+mj-lt"/>
              </a:rPr>
              <a:t>Druhá část byla věnována </a:t>
            </a:r>
            <a:r>
              <a:rPr lang="cs-CZ" sz="2000" dirty="0">
                <a:latin typeface="+mj-lt"/>
              </a:rPr>
              <a:t>období mezi dvěma světovými válkami – PRVNÍ REPUBLICE, </a:t>
            </a:r>
            <a:r>
              <a:rPr lang="cs-CZ" sz="2000" dirty="0" smtClean="0">
                <a:latin typeface="+mj-lt"/>
              </a:rPr>
              <a:t>co </a:t>
            </a:r>
            <a:r>
              <a:rPr lang="cs-CZ" sz="2000" dirty="0">
                <a:latin typeface="+mj-lt"/>
              </a:rPr>
              <a:t>vedlo k jejímu vzniku, jak se lidem žilo</a:t>
            </a:r>
            <a:r>
              <a:rPr lang="cs-CZ" sz="2000" dirty="0" smtClean="0">
                <a:latin typeface="+mj-lt"/>
              </a:rPr>
              <a:t>, …</a:t>
            </a:r>
            <a:endParaRPr lang="cs-CZ" sz="2000" dirty="0">
              <a:latin typeface="+mj-lt"/>
            </a:endParaRPr>
          </a:p>
          <a:p>
            <a:r>
              <a:rPr lang="cs-CZ" sz="2000" dirty="0">
                <a:latin typeface="+mj-lt"/>
              </a:rPr>
              <a:t>Prohlídka se nám velmi líbila. Ve škole jsme pak pokračovali v zábavně vzdělávací činnosti. </a:t>
            </a:r>
            <a:r>
              <a:rPr lang="cs-CZ" sz="2000" dirty="0" smtClean="0">
                <a:latin typeface="+mj-lt"/>
              </a:rPr>
              <a:t>Děti </a:t>
            </a:r>
            <a:r>
              <a:rPr lang="cs-CZ" sz="2000" dirty="0">
                <a:latin typeface="+mj-lt"/>
              </a:rPr>
              <a:t>naznaly, </a:t>
            </a:r>
            <a:r>
              <a:rPr lang="cs-CZ" sz="2000" dirty="0" smtClean="0">
                <a:latin typeface="+mj-lt"/>
              </a:rPr>
              <a:t>že </a:t>
            </a:r>
            <a:r>
              <a:rPr lang="cs-CZ" sz="2000" dirty="0">
                <a:latin typeface="+mj-lt"/>
              </a:rPr>
              <a:t>se nám ten den vydařil, ale rychle uběhl.</a:t>
            </a:r>
          </a:p>
        </p:txBody>
      </p:sp>
      <p:pic>
        <p:nvPicPr>
          <p:cNvPr id="2050" name="Picture 2" descr="C:\Users\blanka.bohatcova\Desktop\skola_31.10.2018_12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1029" y="1085599"/>
            <a:ext cx="6172200" cy="46291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72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800" dirty="0" smtClean="0"/>
              <a:t/>
            </a:r>
            <a:br>
              <a:rPr lang="cs-CZ" sz="2800" dirty="0" smtClean="0"/>
            </a:br>
            <a:r>
              <a:rPr lang="cs-CZ" sz="2800" dirty="0" smtClean="0"/>
              <a:t>V závěru matematické dílny </a:t>
            </a:r>
            <a:r>
              <a:rPr lang="cs-CZ" sz="2800" dirty="0"/>
              <a:t>si žáci postavili Petřínskou rozhlednu, </a:t>
            </a:r>
            <a:r>
              <a:rPr lang="cs-CZ" sz="2800" dirty="0" smtClean="0"/>
              <a:t>    jeden ze symbolů Prahy – hlavního města </a:t>
            </a:r>
            <a:r>
              <a:rPr lang="cs-CZ" sz="2800" dirty="0"/>
              <a:t>České republiky. </a:t>
            </a:r>
            <a:r>
              <a:rPr lang="cs-CZ" sz="2800" dirty="0" smtClean="0"/>
              <a:t/>
            </a:r>
            <a:br>
              <a:rPr lang="cs-CZ" sz="2800" dirty="0" smtClean="0"/>
            </a:br>
            <a:r>
              <a:rPr lang="cs-CZ" sz="2800" dirty="0" smtClean="0"/>
              <a:t>Ke </a:t>
            </a:r>
            <a:r>
              <a:rPr lang="cs-CZ" sz="2800" dirty="0"/>
              <a:t>stavbě </a:t>
            </a:r>
            <a:r>
              <a:rPr lang="cs-CZ" sz="2800" dirty="0" smtClean="0"/>
              <a:t>však použili </a:t>
            </a:r>
            <a:r>
              <a:rPr lang="cs-CZ" sz="2800" dirty="0"/>
              <a:t>pouze špagety a pěnové cukrovinky.</a:t>
            </a:r>
            <a:br>
              <a:rPr lang="cs-CZ" sz="2800" dirty="0"/>
            </a:br>
            <a:endParaRPr lang="cs-CZ" sz="2800" dirty="0"/>
          </a:p>
        </p:txBody>
      </p:sp>
      <p:pic>
        <p:nvPicPr>
          <p:cNvPr id="1026" name="Picture 2" descr="C:\Users\blanka.bohatcova\Desktop\2018-10-26\DSC0448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32357" y="1980443"/>
            <a:ext cx="5474368" cy="410577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blanka.bohatcova\Desktop\2018-10-26\DSC044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96" y="1998341"/>
            <a:ext cx="5426415" cy="406998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8596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06321" y="497694"/>
            <a:ext cx="10363200" cy="864096"/>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cs-CZ"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Oslavy u </a:t>
            </a:r>
            <a:r>
              <a:rPr lang="cs-CZ"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páťáků</a:t>
            </a:r>
            <a:endParaRPr lang="cs-CZ"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D:\5.r\100 let - prezentace\2.jpg"/>
          <p:cNvPicPr>
            <a:picLocks noChangeAspect="1" noChangeArrowheads="1"/>
          </p:cNvPicPr>
          <p:nvPr/>
        </p:nvPicPr>
        <p:blipFill>
          <a:blip r:embed="rId2" cstate="print"/>
          <a:srcRect/>
          <a:stretch>
            <a:fillRect/>
          </a:stretch>
        </p:blipFill>
        <p:spPr bwMode="auto">
          <a:xfrm>
            <a:off x="1534370" y="1400534"/>
            <a:ext cx="8955923" cy="5037707"/>
          </a:xfrm>
          <a:prstGeom prst="rect">
            <a:avLst/>
          </a:prstGeom>
          <a:noFill/>
          <a:ln>
            <a:solidFill>
              <a:schemeClr val="accent1"/>
            </a:solidFill>
          </a:ln>
        </p:spPr>
      </p:pic>
    </p:spTree>
    <p:extLst>
      <p:ext uri="{BB962C8B-B14F-4D97-AF65-F5344CB8AC3E}">
        <p14:creationId xmlns:p14="http://schemas.microsoft.com/office/powerpoint/2010/main" val="21196644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3392" y="0"/>
            <a:ext cx="10972800" cy="1156990"/>
          </a:xfrm>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b="1" dirty="0"/>
              <a:t/>
            </a:r>
            <a:br>
              <a:rPr lang="cs-CZ" b="1" dirty="0"/>
            </a:br>
            <a:r>
              <a:rPr lang="cs-CZ" b="1" dirty="0" smtClean="0"/>
              <a:t/>
            </a:r>
            <a:br>
              <a:rPr lang="cs-CZ" b="1" dirty="0" smtClean="0"/>
            </a:br>
            <a:r>
              <a:rPr lang="cs-CZ" b="1" dirty="0" smtClean="0"/>
              <a:t/>
            </a:r>
            <a:br>
              <a:rPr lang="cs-CZ" b="1" dirty="0" smtClean="0"/>
            </a:br>
            <a:r>
              <a:rPr lang="cs-CZ" b="1" dirty="0"/>
              <a:t/>
            </a:r>
            <a:br>
              <a:rPr lang="cs-CZ" b="1" dirty="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
            </a:r>
            <a:br>
              <a:rPr lang="cs-CZ" b="1" dirty="0" smtClean="0"/>
            </a:br>
            <a:r>
              <a:rPr lang="cs-CZ" b="1" dirty="0" smtClean="0"/>
              <a:t>(představuje V. F)</a:t>
            </a:r>
            <a:br>
              <a:rPr lang="cs-CZ" b="1" dirty="0" smtClean="0"/>
            </a:br>
            <a:r>
              <a:rPr lang="cs-CZ" dirty="0" smtClean="0"/>
              <a:t/>
            </a:r>
            <a:br>
              <a:rPr lang="cs-CZ" dirty="0" smtClean="0"/>
            </a:br>
            <a:r>
              <a:rPr lang="cs-CZ" dirty="0"/>
              <a:t> </a:t>
            </a:r>
            <a:r>
              <a:rPr lang="cs-CZ" dirty="0" smtClean="0"/>
              <a:t>    </a:t>
            </a:r>
            <a:endParaRPr lang="cs-CZ" dirty="0"/>
          </a:p>
        </p:txBody>
      </p:sp>
      <p:sp>
        <p:nvSpPr>
          <p:cNvPr id="3" name="Zástupný symbol pro obsah 2"/>
          <p:cNvSpPr>
            <a:spLocks noGrp="1"/>
          </p:cNvSpPr>
          <p:nvPr>
            <p:ph idx="1"/>
          </p:nvPr>
        </p:nvSpPr>
        <p:spPr>
          <a:xfrm>
            <a:off x="578070" y="2262353"/>
            <a:ext cx="10972800" cy="3412976"/>
          </a:xfrm>
        </p:spPr>
        <p:txBody>
          <a:bodyPr/>
          <a:lstStyle/>
          <a:p>
            <a:pPr>
              <a:buNone/>
            </a:pPr>
            <a:endParaRPr lang="cs-CZ" dirty="0" smtClean="0"/>
          </a:p>
          <a:p>
            <a:pPr>
              <a:buNone/>
            </a:pPr>
            <a:endParaRPr lang="cs-CZ" dirty="0" smtClean="0"/>
          </a:p>
          <a:p>
            <a:pPr>
              <a:buNone/>
            </a:pPr>
            <a:endParaRPr lang="cs-CZ" dirty="0" smtClean="0"/>
          </a:p>
          <a:p>
            <a:pPr>
              <a:buNone/>
            </a:pPr>
            <a:endParaRPr lang="cs-CZ" dirty="0" smtClean="0"/>
          </a:p>
        </p:txBody>
      </p:sp>
      <p:sp>
        <p:nvSpPr>
          <p:cNvPr id="4" name="Obdélník 3"/>
          <p:cNvSpPr/>
          <p:nvPr/>
        </p:nvSpPr>
        <p:spPr>
          <a:xfrm>
            <a:off x="1986762" y="2420889"/>
            <a:ext cx="8218489" cy="2585323"/>
          </a:xfrm>
          <a:prstGeom prst="rect">
            <a:avLst/>
          </a:prstGeom>
          <a:noFill/>
        </p:spPr>
        <p:txBody>
          <a:bodyPr wrap="square" lIns="91440" tIns="45720" rIns="91440" bIns="45720">
            <a:spAutoFit/>
          </a:bodyPr>
          <a:lstStyle/>
          <a:p>
            <a:pPr algn="ctr"/>
            <a:r>
              <a:rPr lang="cs-CZ"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LITERATURA</a:t>
            </a:r>
          </a:p>
          <a:p>
            <a:pPr algn="ctr"/>
            <a:r>
              <a:rPr lang="cs-CZ"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Karel a Josef Čapkovi</a:t>
            </a:r>
          </a:p>
          <a:p>
            <a:pPr algn="ctr"/>
            <a:endParaRPr lang="cs-CZ"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5" name="Obdélník 4"/>
          <p:cNvSpPr/>
          <p:nvPr/>
        </p:nvSpPr>
        <p:spPr>
          <a:xfrm>
            <a:off x="527382" y="476672"/>
            <a:ext cx="10849205" cy="769441"/>
          </a:xfrm>
          <a:prstGeom prst="rect">
            <a:avLst/>
          </a:prstGeom>
        </p:spPr>
        <p:txBody>
          <a:bodyPr wrap="square">
            <a:spAutoFit/>
          </a:bodyPr>
          <a:lstStyle/>
          <a:p>
            <a:pPr algn="ctr"/>
            <a:r>
              <a:rPr lang="cs-CZ" sz="4400" b="1" dirty="0">
                <a:solidFill>
                  <a:prstClr val="black"/>
                </a:solidFill>
                <a:ea typeface="+mj-ea"/>
                <a:cs typeface="+mj-cs"/>
              </a:rPr>
              <a:t>Nejoblíbenější osobnosti našich prarodičů</a:t>
            </a:r>
            <a:endParaRPr lang="cs-CZ" dirty="0"/>
          </a:p>
        </p:txBody>
      </p:sp>
    </p:spTree>
    <p:extLst>
      <p:ext uri="{BB962C8B-B14F-4D97-AF65-F5344CB8AC3E}">
        <p14:creationId xmlns:p14="http://schemas.microsoft.com/office/powerpoint/2010/main" val="2988798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5.jpg"/>
          <p:cNvPicPr>
            <a:picLocks noGrp="1" noChangeAspect="1"/>
          </p:cNvPicPr>
          <p:nvPr>
            <p:ph idx="1"/>
          </p:nvPr>
        </p:nvPicPr>
        <p:blipFill>
          <a:blip r:embed="rId2" cstate="print"/>
          <a:stretch>
            <a:fillRect/>
          </a:stretch>
        </p:blipFill>
        <p:spPr>
          <a:xfrm>
            <a:off x="1240214" y="322145"/>
            <a:ext cx="6425844" cy="4032448"/>
          </a:xfrm>
          <a:ln>
            <a:solidFill>
              <a:schemeClr val="accent1"/>
            </a:solidFill>
          </a:ln>
        </p:spPr>
      </p:pic>
      <p:pic>
        <p:nvPicPr>
          <p:cNvPr id="6" name="Obrázek 5" descr="4.jpg"/>
          <p:cNvPicPr>
            <a:picLocks noChangeAspect="1"/>
          </p:cNvPicPr>
          <p:nvPr/>
        </p:nvPicPr>
        <p:blipFill>
          <a:blip r:embed="rId3" cstate="print"/>
          <a:stretch>
            <a:fillRect/>
          </a:stretch>
        </p:blipFill>
        <p:spPr>
          <a:xfrm>
            <a:off x="5528435" y="311636"/>
            <a:ext cx="5244662" cy="6237312"/>
          </a:xfrm>
          <a:prstGeom prst="rect">
            <a:avLst/>
          </a:prstGeom>
          <a:ln>
            <a:solidFill>
              <a:schemeClr val="accent1"/>
            </a:solidFill>
          </a:ln>
        </p:spPr>
      </p:pic>
      <p:pic>
        <p:nvPicPr>
          <p:cNvPr id="7" name="Obrázek 6" descr="ares_0011.jpg"/>
          <p:cNvPicPr>
            <a:picLocks noChangeAspect="1"/>
          </p:cNvPicPr>
          <p:nvPr/>
        </p:nvPicPr>
        <p:blipFill>
          <a:blip r:embed="rId4" cstate="print"/>
          <a:stretch>
            <a:fillRect/>
          </a:stretch>
        </p:blipFill>
        <p:spPr>
          <a:xfrm>
            <a:off x="641130" y="3501009"/>
            <a:ext cx="5667911" cy="3086015"/>
          </a:xfrm>
          <a:prstGeom prst="rect">
            <a:avLst/>
          </a:prstGeom>
          <a:ln>
            <a:solidFill>
              <a:schemeClr val="accent1"/>
            </a:solidFill>
          </a:ln>
        </p:spPr>
      </p:pic>
    </p:spTree>
    <p:extLst>
      <p:ext uri="{BB962C8B-B14F-4D97-AF65-F5344CB8AC3E}">
        <p14:creationId xmlns:p14="http://schemas.microsoft.com/office/powerpoint/2010/main" val="1435461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další poklady…</a:t>
            </a:r>
            <a:endParaRPr lang="cs-CZ" dirty="0"/>
          </a:p>
        </p:txBody>
      </p:sp>
      <p:pic>
        <p:nvPicPr>
          <p:cNvPr id="4" name="Zástupný symbol pro obsah 3" descr="S1430017.JPG"/>
          <p:cNvPicPr>
            <a:picLocks noGrp="1" noChangeAspect="1"/>
          </p:cNvPicPr>
          <p:nvPr>
            <p:ph idx="1"/>
          </p:nvPr>
        </p:nvPicPr>
        <p:blipFill>
          <a:blip r:embed="rId2" cstate="print">
            <a:lum bright="10000" contrast="10000"/>
          </a:blip>
          <a:stretch>
            <a:fillRect/>
          </a:stretch>
        </p:blipFill>
        <p:spPr>
          <a:xfrm>
            <a:off x="239349" y="188641"/>
            <a:ext cx="8340435" cy="3518621"/>
          </a:xfrm>
          <a:ln>
            <a:solidFill>
              <a:schemeClr val="accent1"/>
            </a:solidFill>
          </a:ln>
        </p:spPr>
      </p:pic>
      <p:pic>
        <p:nvPicPr>
          <p:cNvPr id="5" name="Obrázek 4" descr="S1430019.JPG"/>
          <p:cNvPicPr>
            <a:picLocks noChangeAspect="1"/>
          </p:cNvPicPr>
          <p:nvPr/>
        </p:nvPicPr>
        <p:blipFill>
          <a:blip r:embed="rId3" cstate="print">
            <a:lum bright="10000" contrast="10000"/>
          </a:blip>
          <a:srcRect r="18310"/>
          <a:stretch>
            <a:fillRect/>
          </a:stretch>
        </p:blipFill>
        <p:spPr>
          <a:xfrm>
            <a:off x="3603732" y="2689464"/>
            <a:ext cx="7768461" cy="4011909"/>
          </a:xfrm>
          <a:prstGeom prst="rect">
            <a:avLst/>
          </a:prstGeom>
          <a:ln>
            <a:solidFill>
              <a:schemeClr val="accent1"/>
            </a:solidFill>
          </a:ln>
        </p:spPr>
      </p:pic>
      <p:sp>
        <p:nvSpPr>
          <p:cNvPr id="6" name="TextovéPole 5"/>
          <p:cNvSpPr txBox="1"/>
          <p:nvPr/>
        </p:nvSpPr>
        <p:spPr>
          <a:xfrm>
            <a:off x="8688288" y="404665"/>
            <a:ext cx="3168352" cy="707886"/>
          </a:xfrm>
          <a:prstGeom prst="rect">
            <a:avLst/>
          </a:prstGeom>
          <a:noFill/>
        </p:spPr>
        <p:txBody>
          <a:bodyPr wrap="square" rtlCol="0">
            <a:spAutoFit/>
          </a:bodyPr>
          <a:lstStyle/>
          <a:p>
            <a:pPr algn="ctr"/>
            <a:r>
              <a:rPr lang="cs-CZ" sz="4000" b="1" dirty="0" smtClean="0"/>
              <a:t>Další klenoty</a:t>
            </a:r>
            <a:endParaRPr lang="cs-CZ" sz="4000" b="1" dirty="0"/>
          </a:p>
        </p:txBody>
      </p:sp>
    </p:spTree>
    <p:extLst>
      <p:ext uri="{BB962C8B-B14F-4D97-AF65-F5344CB8AC3E}">
        <p14:creationId xmlns:p14="http://schemas.microsoft.com/office/powerpoint/2010/main" val="16868535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smtClean="0"/>
              <a:t>(představuje V. E)</a:t>
            </a:r>
            <a:endParaRPr lang="cs-CZ" dirty="0"/>
          </a:p>
        </p:txBody>
      </p:sp>
      <p:sp>
        <p:nvSpPr>
          <p:cNvPr id="4" name="Obdélník 3"/>
          <p:cNvSpPr/>
          <p:nvPr/>
        </p:nvSpPr>
        <p:spPr>
          <a:xfrm>
            <a:off x="3962212" y="1772816"/>
            <a:ext cx="3903120" cy="1754326"/>
          </a:xfrm>
          <a:prstGeom prst="rect">
            <a:avLst/>
          </a:prstGeom>
          <a:noFill/>
        </p:spPr>
        <p:txBody>
          <a:bodyPr wrap="none" lIns="91440" tIns="45720" rIns="91440" bIns="45720">
            <a:spAutoFit/>
          </a:bodyPr>
          <a:lstStyle/>
          <a:p>
            <a:pPr algn="ctr"/>
            <a:r>
              <a:rPr lang="cs-CZ"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SPORT</a:t>
            </a:r>
          </a:p>
          <a:p>
            <a:pPr algn="ctr"/>
            <a:r>
              <a:rPr lang="cs-CZ"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Emil Zátopek</a:t>
            </a:r>
            <a:endPar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164222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S1430081.JPG"/>
          <p:cNvPicPr>
            <a:picLocks noGrp="1" noChangeAspect="1"/>
          </p:cNvPicPr>
          <p:nvPr>
            <p:ph idx="1"/>
          </p:nvPr>
        </p:nvPicPr>
        <p:blipFill>
          <a:blip r:embed="rId2" cstate="print">
            <a:lum bright="10000" contrast="10000"/>
          </a:blip>
          <a:stretch>
            <a:fillRect/>
          </a:stretch>
        </p:blipFill>
        <p:spPr>
          <a:xfrm>
            <a:off x="1247371" y="925052"/>
            <a:ext cx="9630836" cy="5068083"/>
          </a:xfrm>
          <a:ln>
            <a:solidFill>
              <a:schemeClr val="accent1"/>
            </a:solidFill>
          </a:ln>
        </p:spPr>
      </p:pic>
    </p:spTree>
    <p:extLst>
      <p:ext uri="{BB962C8B-B14F-4D97-AF65-F5344CB8AC3E}">
        <p14:creationId xmlns:p14="http://schemas.microsoft.com/office/powerpoint/2010/main" val="23271743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6.jpg"/>
          <p:cNvPicPr>
            <a:picLocks noGrp="1" noChangeAspect="1"/>
          </p:cNvPicPr>
          <p:nvPr>
            <p:ph idx="1"/>
          </p:nvPr>
        </p:nvPicPr>
        <p:blipFill>
          <a:blip r:embed="rId2" cstate="print"/>
          <a:stretch>
            <a:fillRect/>
          </a:stretch>
        </p:blipFill>
        <p:spPr>
          <a:xfrm>
            <a:off x="966952" y="764704"/>
            <a:ext cx="4576308" cy="5328592"/>
          </a:xfrm>
          <a:ln>
            <a:solidFill>
              <a:schemeClr val="accent1"/>
            </a:solidFill>
          </a:ln>
        </p:spPr>
      </p:pic>
      <p:pic>
        <p:nvPicPr>
          <p:cNvPr id="6" name="Obrázek 5" descr="8.jpg"/>
          <p:cNvPicPr>
            <a:picLocks noChangeAspect="1"/>
          </p:cNvPicPr>
          <p:nvPr/>
        </p:nvPicPr>
        <p:blipFill>
          <a:blip r:embed="rId3" cstate="print"/>
          <a:stretch>
            <a:fillRect/>
          </a:stretch>
        </p:blipFill>
        <p:spPr>
          <a:xfrm rot="16200000">
            <a:off x="5592174" y="550158"/>
            <a:ext cx="6128077" cy="5825455"/>
          </a:xfrm>
          <a:prstGeom prst="rect">
            <a:avLst/>
          </a:prstGeom>
          <a:ln>
            <a:solidFill>
              <a:schemeClr val="accent1"/>
            </a:solidFill>
          </a:ln>
        </p:spPr>
      </p:pic>
    </p:spTree>
    <p:extLst>
      <p:ext uri="{BB962C8B-B14F-4D97-AF65-F5344CB8AC3E}">
        <p14:creationId xmlns:p14="http://schemas.microsoft.com/office/powerpoint/2010/main" val="9962018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smtClean="0"/>
              <a:t>(představuje V. G)</a:t>
            </a:r>
            <a:endParaRPr lang="cs-CZ" dirty="0"/>
          </a:p>
        </p:txBody>
      </p:sp>
      <p:sp>
        <p:nvSpPr>
          <p:cNvPr id="4" name="Obdélník 3"/>
          <p:cNvSpPr/>
          <p:nvPr/>
        </p:nvSpPr>
        <p:spPr>
          <a:xfrm>
            <a:off x="4499613" y="1916832"/>
            <a:ext cx="3095078" cy="1754326"/>
          </a:xfrm>
          <a:prstGeom prst="rect">
            <a:avLst/>
          </a:prstGeom>
          <a:noFill/>
        </p:spPr>
        <p:txBody>
          <a:bodyPr wrap="none" lIns="91440" tIns="45720" rIns="91440" bIns="45720">
            <a:spAutoFit/>
          </a:bodyPr>
          <a:lstStyle/>
          <a:p>
            <a:pPr algn="ctr"/>
            <a:r>
              <a:rPr lang="cs-CZ"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HUDBA</a:t>
            </a:r>
          </a:p>
          <a:p>
            <a:pPr algn="ctr"/>
            <a:r>
              <a:rPr lang="cs-CZ"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Karel </a:t>
            </a:r>
            <a:r>
              <a:rPr lang="cs-CZ" sz="54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Gott</a:t>
            </a:r>
            <a:endParaRPr lang="cs-CZ"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394733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Zástupný symbol pro obsah 11" descr="15.jpg"/>
          <p:cNvPicPr>
            <a:picLocks noGrp="1" noChangeAspect="1"/>
          </p:cNvPicPr>
          <p:nvPr>
            <p:ph idx="1"/>
          </p:nvPr>
        </p:nvPicPr>
        <p:blipFill>
          <a:blip r:embed="rId2" cstate="print"/>
          <a:srcRect b="9340"/>
          <a:stretch>
            <a:fillRect/>
          </a:stretch>
        </p:blipFill>
        <p:spPr>
          <a:xfrm>
            <a:off x="1537205" y="411143"/>
            <a:ext cx="9099263" cy="5878122"/>
          </a:xfrm>
          <a:ln>
            <a:solidFill>
              <a:schemeClr val="accent1"/>
            </a:solidFill>
          </a:ln>
        </p:spPr>
      </p:pic>
    </p:spTree>
    <p:extLst>
      <p:ext uri="{BB962C8B-B14F-4D97-AF65-F5344CB8AC3E}">
        <p14:creationId xmlns:p14="http://schemas.microsoft.com/office/powerpoint/2010/main" val="18497880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S1430062.JPG"/>
          <p:cNvPicPr>
            <a:picLocks noGrp="1" noChangeAspect="1"/>
          </p:cNvPicPr>
          <p:nvPr>
            <p:ph idx="1"/>
          </p:nvPr>
        </p:nvPicPr>
        <p:blipFill>
          <a:blip r:embed="rId2" cstate="print"/>
          <a:stretch>
            <a:fillRect/>
          </a:stretch>
        </p:blipFill>
        <p:spPr>
          <a:xfrm>
            <a:off x="1051035" y="258395"/>
            <a:ext cx="4603532" cy="6305718"/>
          </a:xfrm>
          <a:ln>
            <a:solidFill>
              <a:schemeClr val="accent1"/>
            </a:solidFill>
          </a:ln>
        </p:spPr>
      </p:pic>
      <p:pic>
        <p:nvPicPr>
          <p:cNvPr id="7" name="Obrázek 6" descr="18.jpg"/>
          <p:cNvPicPr>
            <a:picLocks noChangeAspect="1"/>
          </p:cNvPicPr>
          <p:nvPr/>
        </p:nvPicPr>
        <p:blipFill>
          <a:blip r:embed="rId3" cstate="print">
            <a:lum bright="10000" contrast="10000"/>
          </a:blip>
          <a:stretch>
            <a:fillRect/>
          </a:stretch>
        </p:blipFill>
        <p:spPr>
          <a:xfrm>
            <a:off x="6316717" y="260648"/>
            <a:ext cx="4792717" cy="6336704"/>
          </a:xfrm>
          <a:prstGeom prst="rect">
            <a:avLst/>
          </a:prstGeom>
          <a:ln>
            <a:solidFill>
              <a:schemeClr val="accent1"/>
            </a:solidFill>
          </a:ln>
        </p:spPr>
      </p:pic>
    </p:spTree>
    <p:extLst>
      <p:ext uri="{BB962C8B-B14F-4D97-AF65-F5344CB8AC3E}">
        <p14:creationId xmlns:p14="http://schemas.microsoft.com/office/powerpoint/2010/main" val="1592660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75140" y="365125"/>
            <a:ext cx="10515600" cy="2041191"/>
          </a:xfrm>
        </p:spPr>
        <p:txBody>
          <a:bodyPr>
            <a:normAutofit/>
          </a:bodyPr>
          <a:lstStyle/>
          <a:p>
            <a:pPr algn="ctr"/>
            <a:r>
              <a:rPr lang="cs-CZ" sz="2800" b="1" dirty="0" smtClean="0"/>
              <a:t>Dějepisná dílna</a:t>
            </a:r>
            <a:r>
              <a:rPr lang="cs-CZ" sz="2800" dirty="0" smtClean="0"/>
              <a:t>, kterou vedla pí učitelka Fidlerová, měla motto:</a:t>
            </a:r>
            <a:br>
              <a:rPr lang="cs-CZ" sz="2800" dirty="0" smtClean="0"/>
            </a:br>
            <a:r>
              <a:rPr lang="cs-CZ" sz="2800" b="1" dirty="0" smtClean="0"/>
              <a:t>Stoleté ohlédnutí – 28. 10. 1918 – 28. 10. 2018</a:t>
            </a:r>
            <a:br>
              <a:rPr lang="cs-CZ" sz="2800" b="1" dirty="0" smtClean="0"/>
            </a:br>
            <a:r>
              <a:rPr lang="cs-CZ" sz="2800" dirty="0" smtClean="0"/>
              <a:t>Aktivity </a:t>
            </a:r>
            <a:r>
              <a:rPr lang="cs-CZ" sz="2800" dirty="0"/>
              <a:t>žáků byly zaměřeny na historické události posledních 100 let. Našim cílem bylo vybrat 4 zajímavosti, diskutovat o nich a v závěru si zahrát hru, při které se projeví nejen znalosti, ale i štěstí.</a:t>
            </a:r>
          </a:p>
        </p:txBody>
      </p:sp>
      <p:pic>
        <p:nvPicPr>
          <p:cNvPr id="6" name="Picture 2" descr="C:\Users\blanka.bohatcova\Desktop\2018-10-26\DSC045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95897" y="2596607"/>
            <a:ext cx="5216636" cy="39124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760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Nechyběly další doprovodné aktivity</a:t>
            </a:r>
            <a:br>
              <a:rPr lang="cs-CZ" dirty="0" smtClean="0"/>
            </a:br>
            <a:r>
              <a:rPr lang="cs-CZ" dirty="0" smtClean="0"/>
              <a:t>- pletení náramků z trikolory</a:t>
            </a:r>
            <a:endParaRPr lang="cs-CZ" dirty="0"/>
          </a:p>
        </p:txBody>
      </p:sp>
      <p:pic>
        <p:nvPicPr>
          <p:cNvPr id="4" name="Zástupný symbol pro obsah 3" descr="S1430013.JPG"/>
          <p:cNvPicPr>
            <a:picLocks noGrp="1" noChangeAspect="1"/>
          </p:cNvPicPr>
          <p:nvPr>
            <p:ph idx="1"/>
          </p:nvPr>
        </p:nvPicPr>
        <p:blipFill>
          <a:blip r:embed="rId2" cstate="print"/>
          <a:stretch>
            <a:fillRect/>
          </a:stretch>
        </p:blipFill>
        <p:spPr>
          <a:xfrm>
            <a:off x="809298" y="1755608"/>
            <a:ext cx="5969874" cy="3629340"/>
          </a:xfrm>
          <a:ln>
            <a:solidFill>
              <a:schemeClr val="accent1"/>
            </a:solidFill>
          </a:ln>
        </p:spPr>
      </p:pic>
      <p:pic>
        <p:nvPicPr>
          <p:cNvPr id="5" name="Obrázek 4" descr="17.jpg"/>
          <p:cNvPicPr>
            <a:picLocks noChangeAspect="1"/>
          </p:cNvPicPr>
          <p:nvPr/>
        </p:nvPicPr>
        <p:blipFill>
          <a:blip r:embed="rId3" cstate="print"/>
          <a:stretch>
            <a:fillRect/>
          </a:stretch>
        </p:blipFill>
        <p:spPr>
          <a:xfrm>
            <a:off x="7346731" y="1164355"/>
            <a:ext cx="3878317" cy="4926935"/>
          </a:xfrm>
          <a:prstGeom prst="rect">
            <a:avLst/>
          </a:prstGeom>
          <a:ln>
            <a:solidFill>
              <a:schemeClr val="accent1"/>
            </a:solidFill>
          </a:ln>
        </p:spPr>
      </p:pic>
    </p:spTree>
    <p:extLst>
      <p:ext uri="{BB962C8B-B14F-4D97-AF65-F5344CB8AC3E}">
        <p14:creationId xmlns:p14="http://schemas.microsoft.com/office/powerpoint/2010/main" val="37888904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7381" y="0"/>
            <a:ext cx="10972800" cy="1143000"/>
          </a:xfrm>
        </p:spPr>
        <p:txBody>
          <a:bodyPr/>
          <a:lstStyle/>
          <a:p>
            <a:r>
              <a:rPr lang="cs-CZ" b="1" dirty="0" smtClean="0"/>
              <a:t>Výroba staročeských krojů</a:t>
            </a:r>
            <a:endParaRPr lang="cs-CZ" b="1" dirty="0"/>
          </a:p>
        </p:txBody>
      </p:sp>
      <p:pic>
        <p:nvPicPr>
          <p:cNvPr id="4" name="Zástupný symbol pro obsah 3" descr="S1430048.JPG"/>
          <p:cNvPicPr>
            <a:picLocks noGrp="1" noChangeAspect="1"/>
          </p:cNvPicPr>
          <p:nvPr>
            <p:ph idx="1"/>
          </p:nvPr>
        </p:nvPicPr>
        <p:blipFill>
          <a:blip r:embed="rId2" cstate="print"/>
          <a:stretch>
            <a:fillRect/>
          </a:stretch>
        </p:blipFill>
        <p:spPr>
          <a:xfrm>
            <a:off x="1166649" y="1039097"/>
            <a:ext cx="3568728" cy="5440604"/>
          </a:xfrm>
          <a:ln>
            <a:solidFill>
              <a:schemeClr val="accent1"/>
            </a:solidFill>
          </a:ln>
        </p:spPr>
      </p:pic>
      <p:pic>
        <p:nvPicPr>
          <p:cNvPr id="5" name="Obrázek 4" descr="1.jpg"/>
          <p:cNvPicPr>
            <a:picLocks noChangeAspect="1"/>
          </p:cNvPicPr>
          <p:nvPr/>
        </p:nvPicPr>
        <p:blipFill>
          <a:blip r:embed="rId3" cstate="print"/>
          <a:stretch>
            <a:fillRect/>
          </a:stretch>
        </p:blipFill>
        <p:spPr>
          <a:xfrm>
            <a:off x="5333586" y="1016513"/>
            <a:ext cx="5103186" cy="5501228"/>
          </a:xfrm>
          <a:prstGeom prst="rect">
            <a:avLst/>
          </a:prstGeom>
          <a:ln>
            <a:solidFill>
              <a:schemeClr val="accent1"/>
            </a:solidFill>
          </a:ln>
        </p:spPr>
      </p:pic>
    </p:spTree>
    <p:extLst>
      <p:ext uri="{BB962C8B-B14F-4D97-AF65-F5344CB8AC3E}">
        <p14:creationId xmlns:p14="http://schemas.microsoft.com/office/powerpoint/2010/main" val="3098611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000" y="365126"/>
            <a:ext cx="10515600" cy="970380"/>
          </a:xfrm>
        </p:spPr>
        <p:txBody>
          <a:bodyPr/>
          <a:lstStyle/>
          <a:p>
            <a:r>
              <a:rPr lang="cs-CZ" b="1" dirty="0" smtClean="0"/>
              <a:t>Tvoření státních symbolů</a:t>
            </a:r>
            <a:endParaRPr lang="cs-CZ" b="1" dirty="0"/>
          </a:p>
        </p:txBody>
      </p:sp>
      <p:pic>
        <p:nvPicPr>
          <p:cNvPr id="4" name="Zástupný symbol pro obsah 3" descr="14.jpg"/>
          <p:cNvPicPr>
            <a:picLocks noGrp="1" noChangeAspect="1"/>
          </p:cNvPicPr>
          <p:nvPr>
            <p:ph idx="1"/>
          </p:nvPr>
        </p:nvPicPr>
        <p:blipFill>
          <a:blip r:embed="rId2" cstate="print"/>
          <a:stretch>
            <a:fillRect/>
          </a:stretch>
        </p:blipFill>
        <p:spPr>
          <a:xfrm>
            <a:off x="662151" y="1195188"/>
            <a:ext cx="5525084" cy="3618550"/>
          </a:xfrm>
          <a:ln>
            <a:solidFill>
              <a:schemeClr val="accent1"/>
            </a:solidFill>
          </a:ln>
        </p:spPr>
      </p:pic>
      <p:pic>
        <p:nvPicPr>
          <p:cNvPr id="5" name="Obrázek 4" descr="7.jpg"/>
          <p:cNvPicPr>
            <a:picLocks noChangeAspect="1"/>
          </p:cNvPicPr>
          <p:nvPr/>
        </p:nvPicPr>
        <p:blipFill>
          <a:blip r:embed="rId3" cstate="print"/>
          <a:stretch>
            <a:fillRect/>
          </a:stretch>
        </p:blipFill>
        <p:spPr>
          <a:xfrm>
            <a:off x="5786118" y="2255410"/>
            <a:ext cx="5760598" cy="4092837"/>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2617455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13.jpg"/>
          <p:cNvPicPr>
            <a:picLocks noGrp="1" noChangeAspect="1"/>
          </p:cNvPicPr>
          <p:nvPr>
            <p:ph sz="half" idx="2"/>
          </p:nvPr>
        </p:nvPicPr>
        <p:blipFill>
          <a:blip r:embed="rId2" cstate="print"/>
          <a:stretch>
            <a:fillRect/>
          </a:stretch>
        </p:blipFill>
        <p:spPr>
          <a:xfrm>
            <a:off x="725213" y="538170"/>
            <a:ext cx="4087172" cy="5433467"/>
          </a:xfrm>
          <a:ln>
            <a:solidFill>
              <a:schemeClr val="accent1"/>
            </a:solidFill>
          </a:ln>
        </p:spPr>
      </p:pic>
      <p:sp>
        <p:nvSpPr>
          <p:cNvPr id="7" name="Zástupný symbol pro text 6"/>
          <p:cNvSpPr>
            <a:spLocks noGrp="1"/>
          </p:cNvSpPr>
          <p:nvPr>
            <p:ph type="body" sz="quarter" idx="3"/>
          </p:nvPr>
        </p:nvSpPr>
        <p:spPr>
          <a:xfrm>
            <a:off x="5751994" y="777903"/>
            <a:ext cx="5389033" cy="639762"/>
          </a:xfrm>
        </p:spPr>
        <p:txBody>
          <a:bodyPr>
            <a:noAutofit/>
          </a:bodyPr>
          <a:lstStyle/>
          <a:p>
            <a:endParaRPr lang="cs-CZ" sz="3600" dirty="0" smtClean="0"/>
          </a:p>
          <a:p>
            <a:endParaRPr lang="cs-CZ" sz="3600" dirty="0"/>
          </a:p>
          <a:p>
            <a:endParaRPr lang="cs-CZ" sz="3600" dirty="0" smtClean="0"/>
          </a:p>
          <a:p>
            <a:r>
              <a:rPr lang="cs-CZ" sz="3600" dirty="0" smtClean="0"/>
              <a:t>Portréty prezidentů</a:t>
            </a:r>
            <a:endParaRPr lang="cs-CZ" sz="3600" dirty="0"/>
          </a:p>
        </p:txBody>
      </p:sp>
      <p:pic>
        <p:nvPicPr>
          <p:cNvPr id="9" name="Zástupný symbol pro obsah 8" descr="12.jpg"/>
          <p:cNvPicPr>
            <a:picLocks noGrp="1" noChangeAspect="1"/>
          </p:cNvPicPr>
          <p:nvPr>
            <p:ph sz="quarter" idx="4"/>
          </p:nvPr>
        </p:nvPicPr>
        <p:blipFill>
          <a:blip r:embed="rId3" cstate="print"/>
          <a:stretch>
            <a:fillRect/>
          </a:stretch>
        </p:blipFill>
        <p:spPr>
          <a:xfrm>
            <a:off x="5077082" y="1856458"/>
            <a:ext cx="6431746" cy="4110379"/>
          </a:xfrm>
          <a:ln>
            <a:solidFill>
              <a:schemeClr val="accent1"/>
            </a:solidFill>
          </a:ln>
        </p:spPr>
      </p:pic>
    </p:spTree>
    <p:extLst>
      <p:ext uri="{BB962C8B-B14F-4D97-AF65-F5344CB8AC3E}">
        <p14:creationId xmlns:p14="http://schemas.microsoft.com/office/powerpoint/2010/main" val="25978986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4545" y="217984"/>
            <a:ext cx="8579069" cy="1127344"/>
          </a:xfrm>
        </p:spPr>
        <p:txBody>
          <a:bodyPr/>
          <a:lstStyle/>
          <a:p>
            <a:r>
              <a:rPr lang="cs-CZ" b="1" dirty="0" smtClean="0"/>
              <a:t>A to vše v tematickém oblečení</a:t>
            </a:r>
            <a:endParaRPr lang="cs-CZ" b="1" dirty="0"/>
          </a:p>
        </p:txBody>
      </p:sp>
      <p:pic>
        <p:nvPicPr>
          <p:cNvPr id="7" name="Zástupný symbol pro obsah 6" descr="10.jpg"/>
          <p:cNvPicPr>
            <a:picLocks noGrp="1" noChangeAspect="1"/>
          </p:cNvPicPr>
          <p:nvPr>
            <p:ph idx="1"/>
          </p:nvPr>
        </p:nvPicPr>
        <p:blipFill>
          <a:blip r:embed="rId2" cstate="print"/>
          <a:stretch>
            <a:fillRect/>
          </a:stretch>
        </p:blipFill>
        <p:spPr>
          <a:xfrm>
            <a:off x="2186846" y="1209940"/>
            <a:ext cx="7125323" cy="5273897"/>
          </a:xfrm>
          <a:ln>
            <a:solidFill>
              <a:schemeClr val="accent1"/>
            </a:solidFill>
          </a:ln>
        </p:spPr>
      </p:pic>
    </p:spTree>
    <p:extLst>
      <p:ext uri="{BB962C8B-B14F-4D97-AF65-F5344CB8AC3E}">
        <p14:creationId xmlns:p14="http://schemas.microsoft.com/office/powerpoint/2010/main" val="33416786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S1430084.JPG"/>
          <p:cNvPicPr>
            <a:picLocks noGrp="1" noChangeAspect="1"/>
          </p:cNvPicPr>
          <p:nvPr>
            <p:ph idx="1"/>
          </p:nvPr>
        </p:nvPicPr>
        <p:blipFill>
          <a:blip r:embed="rId2" cstate="print"/>
          <a:srcRect t="13452"/>
          <a:stretch>
            <a:fillRect/>
          </a:stretch>
        </p:blipFill>
        <p:spPr>
          <a:xfrm>
            <a:off x="1229703" y="494225"/>
            <a:ext cx="4056994" cy="5782468"/>
          </a:xfrm>
          <a:ln>
            <a:solidFill>
              <a:schemeClr val="accent1"/>
            </a:solidFill>
          </a:ln>
        </p:spPr>
      </p:pic>
      <p:pic>
        <p:nvPicPr>
          <p:cNvPr id="8" name="Obrázek 7" descr="S1430073.JPG"/>
          <p:cNvPicPr>
            <a:picLocks noChangeAspect="1"/>
          </p:cNvPicPr>
          <p:nvPr/>
        </p:nvPicPr>
        <p:blipFill>
          <a:blip r:embed="rId3" cstate="print"/>
          <a:stretch>
            <a:fillRect/>
          </a:stretch>
        </p:blipFill>
        <p:spPr>
          <a:xfrm>
            <a:off x="5969876" y="489763"/>
            <a:ext cx="4950372" cy="5750131"/>
          </a:xfrm>
          <a:prstGeom prst="rect">
            <a:avLst/>
          </a:prstGeom>
          <a:ln>
            <a:solidFill>
              <a:schemeClr val="accent1"/>
            </a:solidFill>
          </a:ln>
        </p:spPr>
      </p:pic>
    </p:spTree>
    <p:extLst>
      <p:ext uri="{BB962C8B-B14F-4D97-AF65-F5344CB8AC3E}">
        <p14:creationId xmlns:p14="http://schemas.microsoft.com/office/powerpoint/2010/main" val="7498148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3.jpg"/>
          <p:cNvPicPr>
            <a:picLocks noGrp="1" noChangeAspect="1"/>
          </p:cNvPicPr>
          <p:nvPr>
            <p:ph idx="1"/>
          </p:nvPr>
        </p:nvPicPr>
        <p:blipFill>
          <a:blip r:embed="rId2" cstate="print"/>
          <a:srcRect t="5051"/>
          <a:stretch>
            <a:fillRect/>
          </a:stretch>
        </p:blipFill>
        <p:spPr>
          <a:xfrm>
            <a:off x="1455616" y="210208"/>
            <a:ext cx="9422593" cy="6364380"/>
          </a:xfrm>
          <a:ln>
            <a:solidFill>
              <a:schemeClr val="accent1"/>
            </a:solidFill>
          </a:ln>
        </p:spPr>
      </p:pic>
    </p:spTree>
    <p:extLst>
      <p:ext uri="{BB962C8B-B14F-4D97-AF65-F5344CB8AC3E}">
        <p14:creationId xmlns:p14="http://schemas.microsoft.com/office/powerpoint/2010/main" val="37644312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4120" y="666019"/>
            <a:ext cx="10515600" cy="1161299"/>
          </a:xfrm>
        </p:spPr>
        <p:txBody>
          <a:bodyPr>
            <a:normAutofit fontScale="90000"/>
          </a:bodyPr>
          <a:lstStyle/>
          <a:p>
            <a:pPr algn="ctr"/>
            <a:r>
              <a:rPr lang="cs-CZ" dirty="0" smtClean="0"/>
              <a:t> </a:t>
            </a:r>
            <a:r>
              <a:rPr lang="cs-CZ" sz="2700" dirty="0" smtClean="0"/>
              <a:t>   </a:t>
            </a:r>
            <a:r>
              <a:rPr lang="cs-CZ" dirty="0"/>
              <a:t/>
            </a:r>
            <a:br>
              <a:rPr lang="cs-CZ" dirty="0"/>
            </a:br>
            <a:r>
              <a:rPr lang="cs-CZ" b="1" dirty="0" smtClean="0"/>
              <a:t>„JAKO </a:t>
            </a:r>
            <a:r>
              <a:rPr lang="cs-CZ" b="1" dirty="0"/>
              <a:t>ZA STARÝCH </a:t>
            </a:r>
            <a:r>
              <a:rPr lang="cs-CZ" b="1" dirty="0" smtClean="0"/>
              <a:t>ČASŮ“</a:t>
            </a:r>
            <a:r>
              <a:rPr lang="cs-CZ" sz="3100" dirty="0"/>
              <a:t/>
            </a:r>
            <a:br>
              <a:rPr lang="cs-CZ" sz="3100" dirty="0"/>
            </a:br>
            <a:r>
              <a:rPr lang="cs-CZ" sz="3100" dirty="0" smtClean="0"/>
              <a:t>Přesně </a:t>
            </a:r>
            <a:r>
              <a:rPr lang="cs-CZ" sz="3100" dirty="0"/>
              <a:t>tak si připadaly děti ze školní družiny, kdy si v kreativních dílničkách, které byly součástí našich „družinových“ oslav 100. výročí vzniku republiky, mohly vyzkoušet výrobu jednoduchých hraček z </a:t>
            </a:r>
            <a:r>
              <a:rPr lang="cs-CZ" sz="3100" dirty="0" smtClean="0"/>
              <a:t>materiálů, </a:t>
            </a:r>
            <a:r>
              <a:rPr lang="cs-CZ" sz="3100" dirty="0"/>
              <a:t>které byly dostupné v časech našich prarodičů.</a:t>
            </a:r>
            <a:br>
              <a:rPr lang="cs-CZ" sz="3100" dirty="0"/>
            </a:br>
            <a:endParaRPr lang="cs-CZ" sz="3100" dirty="0"/>
          </a:p>
        </p:txBody>
      </p:sp>
      <p:pic>
        <p:nvPicPr>
          <p:cNvPr id="2050" name="Picture 2" descr="C:\Users\blanka.bohatcova\Desktop\DSCN704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17096" y="2427193"/>
            <a:ext cx="5181600" cy="3886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1" name="Picture 3" descr="C:\Users\blanka.bohatcova\Desktop\DSCN7046.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719833" y="2416685"/>
            <a:ext cx="3027126" cy="42456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052" name="Picture 4" descr="C:\Users\blanka.bohatcova\Desktop\DSCN70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7431" y="2415163"/>
            <a:ext cx="2862937" cy="423511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4928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05326"/>
            <a:ext cx="10515600" cy="1185362"/>
          </a:xfrm>
        </p:spPr>
        <p:txBody>
          <a:bodyPr>
            <a:noAutofit/>
          </a:bodyPr>
          <a:lstStyle/>
          <a:p>
            <a:r>
              <a:rPr lang="cs-CZ" sz="2800" dirty="0"/>
              <a:t>D</a:t>
            </a:r>
            <a:r>
              <a:rPr lang="cs-CZ" sz="2800" dirty="0" smtClean="0"/>
              <a:t>ětem se nabízela </a:t>
            </a:r>
            <a:r>
              <a:rPr lang="cs-CZ" sz="2800" dirty="0"/>
              <a:t>řada možností k vyrábění, bylo jen na nich, </a:t>
            </a:r>
            <a:r>
              <a:rPr lang="cs-CZ" sz="2800" dirty="0" smtClean="0"/>
              <a:t>            které </a:t>
            </a:r>
            <a:r>
              <a:rPr lang="cs-CZ" sz="2800" dirty="0"/>
              <a:t>si </a:t>
            </a:r>
            <a:r>
              <a:rPr lang="cs-CZ" sz="2800" dirty="0" smtClean="0"/>
              <a:t>vyberou. Celá </a:t>
            </a:r>
            <a:r>
              <a:rPr lang="cs-CZ" sz="2800" dirty="0"/>
              <a:t>řada </a:t>
            </a:r>
            <a:r>
              <a:rPr lang="cs-CZ" sz="2800" dirty="0" err="1"/>
              <a:t>šikulků</a:t>
            </a:r>
            <a:r>
              <a:rPr lang="cs-CZ" sz="2800" dirty="0"/>
              <a:t> si ale odnášela domů všech pět drobností k zábavě.</a:t>
            </a:r>
            <a:br>
              <a:rPr lang="cs-CZ" sz="2800" dirty="0"/>
            </a:br>
            <a:endParaRPr lang="cs-CZ" sz="2800" dirty="0"/>
          </a:p>
        </p:txBody>
      </p:sp>
      <p:pic>
        <p:nvPicPr>
          <p:cNvPr id="3074" name="Picture 2" descr="C:\Users\blanka.bohatcova\Desktop\DSCN7055.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448927" y="1625057"/>
            <a:ext cx="5181600" cy="3886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5" name="Picture 3" descr="C:\Users\blanka.bohatcova\Desktop\DSCN7053.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92307" y="1901538"/>
            <a:ext cx="2776535" cy="35415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076" name="Picture 4" descr="C:\Users\blanka.bohatcova\Desktop\DSCN70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317" y="2855714"/>
            <a:ext cx="2743200" cy="33866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78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r>
              <a:rPr lang="cs-CZ" sz="3100" dirty="0" smtClean="0"/>
              <a:t>Největší </a:t>
            </a:r>
            <a:r>
              <a:rPr lang="cs-CZ" sz="3100" dirty="0"/>
              <a:t>úspěch sklidila panenka ze sena, kterou děti dozdobily odstřižky látek či barevnými </a:t>
            </a:r>
            <a:r>
              <a:rPr lang="cs-CZ" sz="3100" dirty="0" smtClean="0"/>
              <a:t>listy, </a:t>
            </a:r>
            <a:r>
              <a:rPr lang="cs-CZ" sz="3100" dirty="0"/>
              <a:t>a pak také jednoduchá hra Nebe-peklo-ráj, </a:t>
            </a:r>
            <a:r>
              <a:rPr lang="cs-CZ" sz="3100" dirty="0" smtClean="0"/>
              <a:t/>
            </a:r>
            <a:br>
              <a:rPr lang="cs-CZ" sz="3100" dirty="0" smtClean="0"/>
            </a:br>
            <a:r>
              <a:rPr lang="cs-CZ" sz="3100" dirty="0" smtClean="0"/>
              <a:t>k</a:t>
            </a:r>
            <a:r>
              <a:rPr lang="cs-CZ" sz="3100" dirty="0"/>
              <a:t> jejíž výrobě stačí jen list papíru a pastelky.</a:t>
            </a:r>
            <a:br>
              <a:rPr lang="cs-CZ" sz="3100" dirty="0"/>
            </a:br>
            <a:endParaRPr lang="cs-CZ" sz="3100" dirty="0"/>
          </a:p>
        </p:txBody>
      </p:sp>
      <p:pic>
        <p:nvPicPr>
          <p:cNvPr id="4099" name="Picture 3" descr="C:\Users\blanka.bohatcova\Desktop\DSCN706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358469" y="1909846"/>
            <a:ext cx="3263503" cy="43513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0" name="Picture 4" descr="C:\Users\blanka.bohatcova\Desktop\DSCN7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586" y="2057400"/>
            <a:ext cx="3397939" cy="41488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C:\Users\blanka.bohatcova\Desktop\DSCN7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9207" y="2508751"/>
            <a:ext cx="4888833" cy="32461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7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0495" y="365125"/>
            <a:ext cx="10732167" cy="1728370"/>
          </a:xfrm>
        </p:spPr>
        <p:txBody>
          <a:bodyPr>
            <a:normAutofit/>
          </a:bodyPr>
          <a:lstStyle/>
          <a:p>
            <a:r>
              <a:rPr lang="cs-CZ" sz="2800" dirty="0"/>
              <a:t>Dobové písemné dokumenty a </a:t>
            </a:r>
            <a:r>
              <a:rPr lang="cs-CZ" sz="2800" dirty="0" smtClean="0"/>
              <a:t>video ukázky </a:t>
            </a:r>
            <a:r>
              <a:rPr lang="cs-CZ" sz="2800" dirty="0"/>
              <a:t>nám pomohly ohlédnout se 100 let zpátky. Sledovali jsme vznik Československé republiky, dobu, kdy poprvé vyšly Rychlé šípy, stavbu pražského metra a vznik České republiky. V hrací kartě se skrývala výhra. </a:t>
            </a:r>
          </a:p>
        </p:txBody>
      </p:sp>
      <p:pic>
        <p:nvPicPr>
          <p:cNvPr id="2050" name="Picture 2" descr="C:\Users\Dana\Documents\Dana use 27.8.2015\Dana\VI.F\Foto\28.10\IMG_20181025_105639.jpg"/>
          <p:cNvPicPr>
            <a:picLocks noGrp="1" noChangeAspect="1" noChangeArrowheads="1"/>
          </p:cNvPicPr>
          <p:nvPr>
            <p:ph idx="1"/>
          </p:nvPr>
        </p:nvPicPr>
        <p:blipFill>
          <a:blip r:embed="rId2" cstate="print"/>
          <a:srcRect/>
          <a:stretch>
            <a:fillRect/>
          </a:stretch>
        </p:blipFill>
        <p:spPr bwMode="auto">
          <a:xfrm>
            <a:off x="423447" y="2346157"/>
            <a:ext cx="5534524" cy="4150893"/>
          </a:xfrm>
          <a:prstGeom prst="rect">
            <a:avLst/>
          </a:prstGeom>
          <a:noFill/>
          <a:ln>
            <a:solidFill>
              <a:schemeClr val="accent1"/>
            </a:solidFill>
          </a:ln>
        </p:spPr>
      </p:pic>
      <p:pic>
        <p:nvPicPr>
          <p:cNvPr id="4" name="Picture 3" descr="C:\Users\Dana\Documents\Dana use 27.8.2015\Dana\VI.F\Foto\28.10\IMG_20181025_111206.jpg"/>
          <p:cNvPicPr>
            <a:picLocks noChangeAspect="1" noChangeArrowheads="1"/>
          </p:cNvPicPr>
          <p:nvPr/>
        </p:nvPicPr>
        <p:blipFill>
          <a:blip r:embed="rId3" cstate="print"/>
          <a:srcRect/>
          <a:stretch>
            <a:fillRect/>
          </a:stretch>
        </p:blipFill>
        <p:spPr bwMode="auto">
          <a:xfrm>
            <a:off x="6244387" y="2346952"/>
            <a:ext cx="5549509" cy="4162132"/>
          </a:xfrm>
          <a:prstGeom prst="rect">
            <a:avLst/>
          </a:prstGeom>
          <a:noFill/>
          <a:ln>
            <a:solidFill>
              <a:schemeClr val="accent1"/>
            </a:solidFill>
          </a:ln>
        </p:spPr>
      </p:pic>
    </p:spTree>
    <p:extLst>
      <p:ext uri="{BB962C8B-B14F-4D97-AF65-F5344CB8AC3E}">
        <p14:creationId xmlns:p14="http://schemas.microsoft.com/office/powerpoint/2010/main" val="9142424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45958"/>
            <a:ext cx="10515600" cy="944730"/>
          </a:xfrm>
        </p:spPr>
        <p:txBody>
          <a:bodyPr>
            <a:normAutofit fontScale="90000"/>
          </a:bodyPr>
          <a:lstStyle/>
          <a:p>
            <a:r>
              <a:rPr lang="cs-CZ" sz="3100" dirty="0"/>
              <a:t>Během příjemně stráveného odpoledne se děti přesvědčily, že i bez peněz a nákupů si lze jednoduše vytvořit hračky, které přinesou stejnou radost a potěšení jako ty kupované a navíc jsou milou připomínkou starých časů, časů před sto lety</a:t>
            </a:r>
            <a:r>
              <a:rPr lang="cs-CZ" sz="3100" dirty="0" smtClean="0"/>
              <a:t>…</a:t>
            </a:r>
            <a:r>
              <a:rPr lang="cs-CZ" dirty="0"/>
              <a:t/>
            </a:r>
            <a:br>
              <a:rPr lang="cs-CZ" dirty="0"/>
            </a:br>
            <a:endParaRPr lang="cs-CZ" dirty="0"/>
          </a:p>
        </p:txBody>
      </p:sp>
      <p:pic>
        <p:nvPicPr>
          <p:cNvPr id="5122" name="Picture 2" descr="C:\Users\blanka.bohatcova\Desktop\DSCN708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9715" y="1888629"/>
            <a:ext cx="4952801" cy="46011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3" name="Picture 3" descr="C:\Users\blanka.bohatcova\Desktop\DSCN706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620678" y="1572962"/>
            <a:ext cx="3774605" cy="49084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78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734" y="432038"/>
            <a:ext cx="11016916" cy="4957011"/>
          </a:xfrm>
        </p:spPr>
        <p:txBody>
          <a:bodyPr>
            <a:noAutofit/>
          </a:bodyPr>
          <a:lstStyle/>
          <a:p>
            <a:r>
              <a:rPr lang="cs-CZ" sz="2400" b="1" dirty="0" smtClean="0"/>
              <a:t/>
            </a:r>
            <a:br>
              <a:rPr lang="cs-CZ" sz="2400" b="1" dirty="0" smtClean="0"/>
            </a:br>
            <a:r>
              <a:rPr lang="cs-CZ" b="1" dirty="0" smtClean="0"/>
              <a:t>„HRAČKY </a:t>
            </a:r>
            <a:r>
              <a:rPr lang="cs-CZ" b="1" dirty="0"/>
              <a:t>A HRÁTKY O STO LET ZPÁTKY “</a:t>
            </a:r>
            <a:r>
              <a:rPr lang="cs-CZ" sz="2800" dirty="0"/>
              <a:t/>
            </a:r>
            <a:br>
              <a:rPr lang="cs-CZ" sz="2800" dirty="0"/>
            </a:br>
            <a:r>
              <a:rPr lang="cs-CZ" sz="1050" dirty="0" smtClean="0"/>
              <a:t/>
            </a:r>
            <a:br>
              <a:rPr lang="cs-CZ" sz="1050" dirty="0" smtClean="0"/>
            </a:br>
            <a:r>
              <a:rPr lang="cs-CZ" sz="2800" dirty="0"/>
              <a:t/>
            </a:r>
            <a:br>
              <a:rPr lang="cs-CZ" sz="2800" dirty="0"/>
            </a:br>
            <a:r>
              <a:rPr lang="cs-CZ" sz="2800" dirty="0" smtClean="0"/>
              <a:t>… </a:t>
            </a:r>
            <a:r>
              <a:rPr lang="cs-CZ" sz="2800" dirty="0"/>
              <a:t>je název velké výstavy </a:t>
            </a:r>
            <a:r>
              <a:rPr lang="cs-CZ" sz="2800" dirty="0" smtClean="0"/>
              <a:t/>
            </a:r>
            <a:br>
              <a:rPr lang="cs-CZ" sz="2800" dirty="0" smtClean="0"/>
            </a:br>
            <a:r>
              <a:rPr lang="cs-CZ" sz="2800" dirty="0" smtClean="0"/>
              <a:t>starých </a:t>
            </a:r>
            <a:r>
              <a:rPr lang="cs-CZ" sz="2800" dirty="0"/>
              <a:t>hraček a her, </a:t>
            </a:r>
            <a:r>
              <a:rPr lang="cs-CZ" sz="2800" dirty="0" smtClean="0"/>
              <a:t/>
            </a:r>
            <a:br>
              <a:rPr lang="cs-CZ" sz="2800" dirty="0" smtClean="0"/>
            </a:br>
            <a:r>
              <a:rPr lang="cs-CZ" sz="2800" dirty="0" smtClean="0"/>
              <a:t>kterou </a:t>
            </a:r>
            <a:r>
              <a:rPr lang="cs-CZ" sz="2800" dirty="0"/>
              <a:t>jsme </a:t>
            </a:r>
            <a:r>
              <a:rPr lang="cs-CZ" sz="2800" dirty="0" smtClean="0"/>
              <a:t>ve školní družině </a:t>
            </a:r>
            <a:br>
              <a:rPr lang="cs-CZ" sz="2800" dirty="0" smtClean="0"/>
            </a:br>
            <a:r>
              <a:rPr lang="cs-CZ" sz="2800" dirty="0" smtClean="0"/>
              <a:t>uspořádali </a:t>
            </a:r>
            <a:r>
              <a:rPr lang="cs-CZ" sz="2800" dirty="0"/>
              <a:t>společně s </a:t>
            </a:r>
            <a:r>
              <a:rPr lang="cs-CZ" sz="2800" dirty="0" smtClean="0"/>
              <a:t>dětmi </a:t>
            </a:r>
            <a:br>
              <a:rPr lang="cs-CZ" sz="2800" dirty="0" smtClean="0"/>
            </a:br>
            <a:r>
              <a:rPr lang="cs-CZ" sz="2800" dirty="0" smtClean="0"/>
              <a:t>a </a:t>
            </a:r>
            <a:r>
              <a:rPr lang="cs-CZ" sz="2800" dirty="0"/>
              <a:t>jejich rodinami </a:t>
            </a:r>
            <a:r>
              <a:rPr lang="cs-CZ" sz="2800" dirty="0" smtClean="0"/>
              <a:t/>
            </a:r>
            <a:br>
              <a:rPr lang="cs-CZ" sz="2800" dirty="0" smtClean="0"/>
            </a:br>
            <a:r>
              <a:rPr lang="cs-CZ" sz="2800" dirty="0" smtClean="0"/>
              <a:t>ke </a:t>
            </a:r>
            <a:r>
              <a:rPr lang="cs-CZ" sz="2800" dirty="0"/>
              <a:t>100</a:t>
            </a:r>
            <a:r>
              <a:rPr lang="cs-CZ" sz="2800" dirty="0" smtClean="0"/>
              <a:t>. narozeninám </a:t>
            </a:r>
            <a:br>
              <a:rPr lang="cs-CZ" sz="2800" dirty="0" smtClean="0"/>
            </a:br>
            <a:r>
              <a:rPr lang="cs-CZ" sz="2800" dirty="0" smtClean="0"/>
              <a:t>naší </a:t>
            </a:r>
            <a:r>
              <a:rPr lang="cs-CZ" sz="2800" dirty="0"/>
              <a:t>republiky</a:t>
            </a:r>
            <a:r>
              <a:rPr lang="cs-CZ" sz="2400" dirty="0"/>
              <a:t>.</a:t>
            </a:r>
            <a:br>
              <a:rPr lang="cs-CZ" sz="2400" dirty="0"/>
            </a:br>
            <a:endParaRPr lang="cs-CZ" sz="2400" dirty="0"/>
          </a:p>
        </p:txBody>
      </p:sp>
      <p:pic>
        <p:nvPicPr>
          <p:cNvPr id="9219" name="Picture 3" descr="C:\Users\blanka.bohatcova\Desktop\DSCN707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77323" y="1697247"/>
            <a:ext cx="6184234" cy="46381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78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Hračky jsme shromažďovali celý měsíc dopředu a děti se ukázaly </a:t>
            </a:r>
            <a:r>
              <a:rPr lang="cs-CZ" sz="2800" dirty="0" smtClean="0"/>
              <a:t/>
            </a:r>
            <a:br>
              <a:rPr lang="cs-CZ" sz="2800" dirty="0" smtClean="0"/>
            </a:br>
            <a:r>
              <a:rPr lang="cs-CZ" sz="2800" dirty="0" smtClean="0"/>
              <a:t>jako </a:t>
            </a:r>
            <a:r>
              <a:rPr lang="cs-CZ" sz="2800" dirty="0"/>
              <a:t>pilní sběratelé, kteří díky jejich rodičům a </a:t>
            </a:r>
            <a:r>
              <a:rPr lang="cs-CZ" sz="2800" dirty="0" smtClean="0"/>
              <a:t>příbuzným </a:t>
            </a:r>
            <a:br>
              <a:rPr lang="cs-CZ" sz="2800" dirty="0" smtClean="0"/>
            </a:br>
            <a:r>
              <a:rPr lang="cs-CZ" sz="2800" dirty="0" smtClean="0"/>
              <a:t>obstarali </a:t>
            </a:r>
            <a:r>
              <a:rPr lang="cs-CZ" sz="2800" dirty="0"/>
              <a:t>většinu exponátů. </a:t>
            </a:r>
          </a:p>
        </p:txBody>
      </p:sp>
      <p:pic>
        <p:nvPicPr>
          <p:cNvPr id="10242" name="Picture 2" descr="C:\Users\blanka.bohatcova\Desktop\DSCN707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78042" y="1828798"/>
            <a:ext cx="4866013" cy="3886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43" name="Picture 3" descr="C:\Users\blanka.bohatcova\Desktop\DSCN7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0484" y="1816768"/>
            <a:ext cx="5197641" cy="38982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978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lanka.bohatcova\Desktop\DSCN7086.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216569" y="788852"/>
            <a:ext cx="4711210" cy="30999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290" name="Picture 2" descr="C:\Users\blanka.bohatcova\Desktop\DSCN7081.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5063945" y="2268829"/>
            <a:ext cx="3367935" cy="43513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291" name="Picture 3" descr="C:\Users\blanka.bohatcova\Desktop\DSCN70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707" y="733926"/>
            <a:ext cx="3175750" cy="487078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152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98366"/>
            <a:ext cx="10515600" cy="1028951"/>
          </a:xfrm>
        </p:spPr>
        <p:txBody>
          <a:bodyPr>
            <a:normAutofit fontScale="90000"/>
          </a:bodyPr>
          <a:lstStyle/>
          <a:p>
            <a:r>
              <a:rPr lang="cs-CZ" sz="3100" dirty="0"/>
              <a:t>O zbytek se postaraly ze svých zdrojů paní </a:t>
            </a:r>
            <a:r>
              <a:rPr lang="cs-CZ" sz="3100" dirty="0" smtClean="0"/>
              <a:t>vychovatelky. Za </a:t>
            </a:r>
            <a:r>
              <a:rPr lang="cs-CZ" sz="3100" dirty="0"/>
              <a:t>pozornost určitě </a:t>
            </a:r>
            <a:r>
              <a:rPr lang="cs-CZ" sz="3100" dirty="0" smtClean="0"/>
              <a:t>stála sbírka </a:t>
            </a:r>
            <a:r>
              <a:rPr lang="cs-CZ" sz="3100" dirty="0"/>
              <a:t>krásných starodávných kočárků či panenek, </a:t>
            </a:r>
            <a:r>
              <a:rPr lang="cs-CZ" sz="3100" dirty="0" smtClean="0"/>
              <a:t/>
            </a:r>
            <a:br>
              <a:rPr lang="cs-CZ" sz="3100" dirty="0" smtClean="0"/>
            </a:br>
            <a:r>
              <a:rPr lang="cs-CZ" sz="3100" dirty="0" smtClean="0"/>
              <a:t>nechyběli </a:t>
            </a:r>
            <a:r>
              <a:rPr lang="cs-CZ" sz="3100" dirty="0"/>
              <a:t>ani houpací koníci, hry, medvědi, </a:t>
            </a:r>
            <a:r>
              <a:rPr lang="cs-CZ" sz="3100" dirty="0" smtClean="0"/>
              <a:t>divadélko, celá </a:t>
            </a:r>
            <a:r>
              <a:rPr lang="cs-CZ" sz="3100" dirty="0"/>
              <a:t>řada starých knížek pro děti či dalších zajímavostí.</a:t>
            </a:r>
            <a:br>
              <a:rPr lang="cs-CZ" sz="3100" dirty="0"/>
            </a:br>
            <a:r>
              <a:rPr lang="cs-CZ" dirty="0"/>
              <a:t>   </a:t>
            </a:r>
          </a:p>
        </p:txBody>
      </p:sp>
      <p:pic>
        <p:nvPicPr>
          <p:cNvPr id="11266" name="Picture 2" descr="C:\Users\blanka.bohatcova\Desktop\DSCN7076.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058194"/>
            <a:ext cx="5181600" cy="3886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267" name="Picture 3" descr="C:\Users\blanka.bohatcova\Desktop\DSCN7082.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3805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82053"/>
            <a:ext cx="10515600" cy="908635"/>
          </a:xfrm>
        </p:spPr>
        <p:txBody>
          <a:bodyPr>
            <a:normAutofit fontScale="90000"/>
          </a:bodyPr>
          <a:lstStyle/>
          <a:p>
            <a:r>
              <a:rPr lang="cs-CZ" sz="3100" dirty="0"/>
              <a:t>Výstavku </a:t>
            </a:r>
            <a:r>
              <a:rPr lang="cs-CZ" sz="3100" dirty="0" smtClean="0"/>
              <a:t>doplnila </a:t>
            </a:r>
            <a:r>
              <a:rPr lang="cs-CZ" sz="3100" dirty="0"/>
              <a:t>řada panelů, kde </a:t>
            </a:r>
            <a:r>
              <a:rPr lang="cs-CZ" sz="3100" dirty="0" smtClean="0"/>
              <a:t>byly </a:t>
            </a:r>
            <a:r>
              <a:rPr lang="cs-CZ" sz="3100" dirty="0"/>
              <a:t>k prohlédnutí další hračky podomácku </a:t>
            </a:r>
            <a:r>
              <a:rPr lang="cs-CZ" sz="3100" dirty="0" smtClean="0"/>
              <a:t>vyrobené. Zde jste si mohli </a:t>
            </a:r>
            <a:r>
              <a:rPr lang="cs-CZ" sz="3100" dirty="0"/>
              <a:t>porovnat, jak stejná hračka vypadala před sto lety a dnes.</a:t>
            </a:r>
            <a:br>
              <a:rPr lang="cs-CZ" sz="3100" dirty="0"/>
            </a:br>
            <a:r>
              <a:rPr lang="cs-CZ" dirty="0"/>
              <a:t> </a:t>
            </a:r>
          </a:p>
        </p:txBody>
      </p:sp>
      <p:pic>
        <p:nvPicPr>
          <p:cNvPr id="6146" name="Picture 2" descr="C:\Users\blanka.bohatcova\Desktop\DSCN7069.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492321" y="1876926"/>
            <a:ext cx="3263503" cy="435133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9" name="Picture 4" descr="C:\Users\blanka.bohatcova\Desktop\DSCN707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26701" y="1876926"/>
            <a:ext cx="3263503" cy="43513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9" name="Picture 5" descr="C:\Users\blanka.bohatcova\Desktop\DSCN70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4453" y="1876926"/>
            <a:ext cx="3310188" cy="4413584"/>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8395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blanka.bohatcova\Desktop\DSCN707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25649" y="333709"/>
            <a:ext cx="4699804" cy="626640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194" name="Picture 2" descr="C:\Users\blanka.bohatcova\Desktop\DSCN709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05927" y="987384"/>
            <a:ext cx="6415784" cy="481183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660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37674"/>
            <a:ext cx="10515600" cy="1053014"/>
          </a:xfrm>
        </p:spPr>
        <p:txBody>
          <a:bodyPr>
            <a:normAutofit fontScale="90000"/>
          </a:bodyPr>
          <a:lstStyle/>
          <a:p>
            <a:r>
              <a:rPr lang="cs-CZ" sz="3100" dirty="0"/>
              <a:t>A jelikož na žádných správných narozeninách </a:t>
            </a:r>
            <a:r>
              <a:rPr lang="cs-CZ" sz="3100" dirty="0" smtClean="0"/>
              <a:t>nesměl </a:t>
            </a:r>
            <a:r>
              <a:rPr lang="cs-CZ" sz="3100" dirty="0"/>
              <a:t>chybět dort, i my jsme naší republice jeden připravili. </a:t>
            </a:r>
            <a:r>
              <a:rPr lang="cs-CZ" sz="3100" dirty="0" smtClean="0"/>
              <a:t/>
            </a:r>
            <a:br>
              <a:rPr lang="cs-CZ" sz="3100" dirty="0" smtClean="0"/>
            </a:br>
            <a:r>
              <a:rPr lang="cs-CZ" sz="3100" dirty="0" smtClean="0"/>
              <a:t>Byl </a:t>
            </a:r>
            <a:r>
              <a:rPr lang="cs-CZ" sz="3100" dirty="0"/>
              <a:t>veliký, třípatrový a za každé desetiletí na něm svítí jedna svíčka. </a:t>
            </a:r>
            <a:br>
              <a:rPr lang="cs-CZ" sz="3100" dirty="0"/>
            </a:br>
            <a:r>
              <a:rPr lang="cs-CZ" dirty="0"/>
              <a:t>     </a:t>
            </a:r>
          </a:p>
        </p:txBody>
      </p:sp>
      <p:pic>
        <p:nvPicPr>
          <p:cNvPr id="7170" name="Picture 2" descr="C:\Users\blanka.bohatcova\Desktop\DSCN7067.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0924" y="1600200"/>
            <a:ext cx="3255690" cy="500106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3" descr="C:\Users\blanka.bohatcova\Desktop\DSCN706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670077" y="1560928"/>
            <a:ext cx="4316134" cy="506588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0717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Do projektu se zapojila i naše </a:t>
            </a:r>
            <a:r>
              <a:rPr lang="cs-CZ" sz="2800" b="1" dirty="0"/>
              <a:t>školní jídelna</a:t>
            </a:r>
            <a:r>
              <a:rPr lang="cs-CZ" sz="2800" dirty="0"/>
              <a:t>. Paní kuchařky našly ve starých kuchařských knihách zapomenuté recepty a nabídly je našim žákům. Třídní kolektivy vyberou ty, které chtějí ochutnat v retro týdnu.</a:t>
            </a:r>
            <a:endParaRPr lang="cs-CZ" sz="2800" dirty="0">
              <a:latin typeface="+mn-lt"/>
            </a:endParaRPr>
          </a:p>
        </p:txBody>
      </p:sp>
      <p:sp>
        <p:nvSpPr>
          <p:cNvPr id="3" name="Zástupný symbol pro obsah 2"/>
          <p:cNvSpPr>
            <a:spLocks noGrp="1"/>
          </p:cNvSpPr>
          <p:nvPr>
            <p:ph sz="half" idx="1"/>
          </p:nvPr>
        </p:nvSpPr>
        <p:spPr>
          <a:xfrm>
            <a:off x="838200" y="1825625"/>
            <a:ext cx="3147060" cy="4351338"/>
          </a:xfrm>
        </p:spPr>
        <p:txBody>
          <a:bodyPr>
            <a:noAutofit/>
          </a:bodyPr>
          <a:lstStyle/>
          <a:p>
            <a:pPr marL="0" indent="0">
              <a:buNone/>
            </a:pPr>
            <a:r>
              <a:rPr lang="cs-CZ" sz="1800" dirty="0"/>
              <a:t>Polévky</a:t>
            </a:r>
            <a:r>
              <a:rPr lang="cs-CZ" sz="1800" dirty="0" smtClean="0"/>
              <a:t>:</a:t>
            </a:r>
          </a:p>
          <a:p>
            <a:pPr marL="0" indent="0">
              <a:buNone/>
            </a:pPr>
            <a:endParaRPr lang="cs-CZ" sz="1800" dirty="0" smtClean="0"/>
          </a:p>
          <a:p>
            <a:r>
              <a:rPr lang="cs-CZ" sz="1800" dirty="0" smtClean="0"/>
              <a:t>Drůbková  </a:t>
            </a:r>
          </a:p>
          <a:p>
            <a:r>
              <a:rPr lang="cs-CZ" sz="1800" dirty="0" smtClean="0"/>
              <a:t>Chlebová </a:t>
            </a:r>
          </a:p>
          <a:p>
            <a:r>
              <a:rPr lang="cs-CZ" sz="1800" dirty="0" smtClean="0"/>
              <a:t>Fazolová </a:t>
            </a:r>
          </a:p>
          <a:p>
            <a:r>
              <a:rPr lang="cs-CZ" sz="1800" dirty="0" err="1" smtClean="0"/>
              <a:t>Oukrop</a:t>
            </a:r>
            <a:endParaRPr lang="cs-CZ" sz="1800" dirty="0"/>
          </a:p>
          <a:p>
            <a:r>
              <a:rPr lang="cs-CZ" sz="1800" dirty="0" smtClean="0"/>
              <a:t>Zelná </a:t>
            </a:r>
            <a:r>
              <a:rPr lang="cs-CZ" sz="1800" dirty="0"/>
              <a:t>polévka  </a:t>
            </a:r>
            <a:endParaRPr lang="cs-CZ" sz="1800" dirty="0" smtClean="0"/>
          </a:p>
          <a:p>
            <a:r>
              <a:rPr lang="cs-CZ" sz="1800" dirty="0"/>
              <a:t>Pórková s žemlí </a:t>
            </a:r>
            <a:endParaRPr lang="cs-CZ" sz="1800" dirty="0" smtClean="0"/>
          </a:p>
          <a:p>
            <a:r>
              <a:rPr lang="cs-CZ" sz="1800" dirty="0"/>
              <a:t>Hovězí s </a:t>
            </a:r>
            <a:r>
              <a:rPr lang="cs-CZ" sz="1800" dirty="0" smtClean="0"/>
              <a:t>krupicí a houbami</a:t>
            </a:r>
          </a:p>
          <a:p>
            <a:r>
              <a:rPr lang="cs-CZ" sz="1800" dirty="0"/>
              <a:t>Mléčná s kapáním </a:t>
            </a:r>
          </a:p>
          <a:p>
            <a:r>
              <a:rPr lang="cs-CZ" sz="1800" dirty="0"/>
              <a:t>Bramboračka s hříbky</a:t>
            </a:r>
          </a:p>
          <a:p>
            <a:pPr marL="0" indent="0">
              <a:buNone/>
            </a:pPr>
            <a:endParaRPr lang="cs-CZ" sz="1800" dirty="0"/>
          </a:p>
          <a:p>
            <a:pPr marL="0" indent="0">
              <a:buNone/>
            </a:pPr>
            <a:endParaRPr lang="cs-CZ" sz="1800" dirty="0"/>
          </a:p>
          <a:p>
            <a:endParaRPr lang="cs-CZ" dirty="0"/>
          </a:p>
        </p:txBody>
      </p:sp>
      <p:sp>
        <p:nvSpPr>
          <p:cNvPr id="4" name="Zástupný symbol pro obsah 3"/>
          <p:cNvSpPr>
            <a:spLocks noGrp="1"/>
          </p:cNvSpPr>
          <p:nvPr>
            <p:ph sz="half" idx="2"/>
          </p:nvPr>
        </p:nvSpPr>
        <p:spPr>
          <a:xfrm>
            <a:off x="4174435" y="1825625"/>
            <a:ext cx="3355449" cy="4351338"/>
          </a:xfrm>
        </p:spPr>
        <p:txBody>
          <a:bodyPr>
            <a:normAutofit fontScale="70000" lnSpcReduction="20000"/>
          </a:bodyPr>
          <a:lstStyle/>
          <a:p>
            <a:pPr marL="0" indent="0">
              <a:buNone/>
            </a:pPr>
            <a:r>
              <a:rPr lang="cs-CZ" sz="2600" dirty="0"/>
              <a:t>Hlavní jídla</a:t>
            </a:r>
            <a:r>
              <a:rPr lang="cs-CZ" sz="2600" dirty="0" smtClean="0"/>
              <a:t>:</a:t>
            </a:r>
          </a:p>
          <a:p>
            <a:pPr marL="0" indent="0">
              <a:buNone/>
            </a:pPr>
            <a:endParaRPr lang="cs-CZ" sz="1300" dirty="0"/>
          </a:p>
          <a:p>
            <a:r>
              <a:rPr lang="cs-CZ" sz="2600" dirty="0" err="1"/>
              <a:t>Šlejšky</a:t>
            </a:r>
            <a:r>
              <a:rPr lang="cs-CZ" sz="2600" dirty="0"/>
              <a:t> s mákem </a:t>
            </a:r>
          </a:p>
          <a:p>
            <a:r>
              <a:rPr lang="cs-CZ" sz="2600" dirty="0"/>
              <a:t>Plněný zelný list, </a:t>
            </a:r>
            <a:r>
              <a:rPr lang="cs-CZ" sz="2600" dirty="0" smtClean="0"/>
              <a:t>brambor</a:t>
            </a:r>
            <a:endParaRPr lang="cs-CZ" sz="2600" dirty="0"/>
          </a:p>
          <a:p>
            <a:r>
              <a:rPr lang="cs-CZ" sz="2600" dirty="0"/>
              <a:t>Králík na smetaně, </a:t>
            </a:r>
            <a:r>
              <a:rPr lang="cs-CZ" sz="2600" dirty="0" smtClean="0"/>
              <a:t>knedlík</a:t>
            </a:r>
            <a:endParaRPr lang="cs-CZ" sz="2600" dirty="0"/>
          </a:p>
          <a:p>
            <a:r>
              <a:rPr lang="cs-CZ" sz="2600" dirty="0"/>
              <a:t>Zapékané brambory s pohankou a kysaným zelím </a:t>
            </a:r>
          </a:p>
          <a:p>
            <a:r>
              <a:rPr lang="cs-CZ" sz="2600" dirty="0"/>
              <a:t>Zadělávaný hrášek</a:t>
            </a:r>
            <a:r>
              <a:rPr lang="cs-CZ" sz="2600" dirty="0" smtClean="0"/>
              <a:t>,            vařené </a:t>
            </a:r>
            <a:r>
              <a:rPr lang="cs-CZ" sz="2600" dirty="0"/>
              <a:t>vejce</a:t>
            </a:r>
            <a:r>
              <a:rPr lang="cs-CZ" sz="2600" dirty="0" smtClean="0"/>
              <a:t>, brambor </a:t>
            </a:r>
            <a:endParaRPr lang="cs-CZ" sz="2600" dirty="0"/>
          </a:p>
          <a:p>
            <a:r>
              <a:rPr lang="cs-CZ" sz="2600" dirty="0"/>
              <a:t>Ovocný táč s drobenkou </a:t>
            </a:r>
          </a:p>
          <a:p>
            <a:r>
              <a:rPr lang="cs-CZ" sz="2600" dirty="0"/>
              <a:t>Pečený prejt</a:t>
            </a:r>
            <a:r>
              <a:rPr lang="cs-CZ" sz="2600" dirty="0" smtClean="0"/>
              <a:t>,                          salát </a:t>
            </a:r>
            <a:r>
              <a:rPr lang="cs-CZ" sz="2600" dirty="0"/>
              <a:t>z kysaného zelí </a:t>
            </a:r>
          </a:p>
          <a:p>
            <a:r>
              <a:rPr lang="cs-CZ" sz="2600" dirty="0"/>
              <a:t>Vařený květák se strouhankou </a:t>
            </a:r>
            <a:r>
              <a:rPr lang="cs-CZ" sz="2600" dirty="0" smtClean="0"/>
              <a:t> a cibulkou, brambor</a:t>
            </a:r>
            <a:endParaRPr lang="cs-CZ" sz="2600" dirty="0"/>
          </a:p>
          <a:p>
            <a:r>
              <a:rPr lang="cs-CZ" sz="2600" dirty="0"/>
              <a:t>Houbový </a:t>
            </a:r>
            <a:r>
              <a:rPr lang="cs-CZ" sz="2600" dirty="0" err="1"/>
              <a:t>kuba</a:t>
            </a:r>
            <a:r>
              <a:rPr lang="cs-CZ" sz="2600" dirty="0"/>
              <a:t> </a:t>
            </a:r>
          </a:p>
          <a:p>
            <a:pPr marL="0" indent="0">
              <a:buNone/>
            </a:pPr>
            <a:endParaRPr lang="cs-CZ" dirty="0"/>
          </a:p>
          <a:p>
            <a:endParaRPr lang="cs-CZ" dirty="0"/>
          </a:p>
        </p:txBody>
      </p:sp>
      <p:sp>
        <p:nvSpPr>
          <p:cNvPr id="5" name="Zástupný symbol pro obsah 3"/>
          <p:cNvSpPr txBox="1">
            <a:spLocks/>
          </p:cNvSpPr>
          <p:nvPr/>
        </p:nvSpPr>
        <p:spPr>
          <a:xfrm>
            <a:off x="7649154" y="1971923"/>
            <a:ext cx="3285545" cy="435744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cs-CZ" b="1" dirty="0" smtClean="0"/>
          </a:p>
          <a:p>
            <a:r>
              <a:rPr lang="cs-CZ" sz="2900" dirty="0" smtClean="0"/>
              <a:t>Smažený celer, brambor</a:t>
            </a:r>
          </a:p>
          <a:p>
            <a:r>
              <a:rPr lang="cs-CZ" sz="2900" dirty="0" smtClean="0"/>
              <a:t>Kotletky na paprice, bramborové šišky </a:t>
            </a:r>
          </a:p>
          <a:p>
            <a:r>
              <a:rPr lang="cs-CZ" sz="2900" dirty="0" smtClean="0"/>
              <a:t>Játra na cibulce, rýže </a:t>
            </a:r>
          </a:p>
          <a:p>
            <a:r>
              <a:rPr lang="cs-CZ" sz="2900" dirty="0" smtClean="0"/>
              <a:t>Pohankové rizoto     s drůbežím masem, kompot </a:t>
            </a:r>
          </a:p>
          <a:p>
            <a:r>
              <a:rPr lang="cs-CZ" sz="2900" dirty="0" smtClean="0"/>
              <a:t>Buřt guláš, chléb </a:t>
            </a:r>
          </a:p>
          <a:p>
            <a:r>
              <a:rPr lang="cs-CZ" sz="2900" dirty="0" smtClean="0"/>
              <a:t>Hovězí maso vařené,          rajská omáčka, rýže </a:t>
            </a:r>
          </a:p>
          <a:p>
            <a:r>
              <a:rPr lang="cs-CZ" sz="2900" dirty="0" smtClean="0"/>
              <a:t>Čočka nakyselo, vařené vejce</a:t>
            </a:r>
          </a:p>
          <a:p>
            <a:r>
              <a:rPr lang="cs-CZ" sz="2900" dirty="0" smtClean="0"/>
              <a:t>Sekaná pečeně                s mrkví a kapustou </a:t>
            </a:r>
          </a:p>
          <a:p>
            <a:r>
              <a:rPr lang="cs-CZ" sz="2900" dirty="0" smtClean="0"/>
              <a:t>Pečená nádivka,                vařený brambor</a:t>
            </a:r>
          </a:p>
          <a:p>
            <a:pPr marL="0" indent="0">
              <a:buFont typeface="Arial" panose="020B0604020202020204" pitchFamily="34" charset="0"/>
              <a:buNone/>
            </a:pPr>
            <a:endParaRPr lang="cs-CZ" sz="2900" dirty="0" smtClean="0"/>
          </a:p>
          <a:p>
            <a:endParaRPr lang="cs-CZ" dirty="0"/>
          </a:p>
        </p:txBody>
      </p:sp>
      <p:pic>
        <p:nvPicPr>
          <p:cNvPr id="18" name="Obrázek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6954" y="1825624"/>
            <a:ext cx="1587942" cy="2223119"/>
          </a:xfrm>
          <a:prstGeom prst="rect">
            <a:avLst/>
          </a:prstGeom>
        </p:spPr>
      </p:pic>
    </p:spTree>
    <p:extLst>
      <p:ext uri="{BB962C8B-B14F-4D97-AF65-F5344CB8AC3E}">
        <p14:creationId xmlns:p14="http://schemas.microsoft.com/office/powerpoint/2010/main" val="352670389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Některé pokrmy byly pro nás neznámé, proto je bylo třeba vysvětlit.</a:t>
            </a:r>
            <a:br>
              <a:rPr lang="cs-CZ" sz="2800" dirty="0" smtClean="0"/>
            </a:br>
            <a:r>
              <a:rPr lang="cs-CZ" sz="2800" dirty="0" err="1" smtClean="0"/>
              <a:t>Oukrop</a:t>
            </a:r>
            <a:r>
              <a:rPr lang="cs-CZ" sz="2800" dirty="0"/>
              <a:t> </a:t>
            </a:r>
            <a:r>
              <a:rPr lang="cs-CZ" sz="2800" dirty="0" smtClean="0"/>
              <a:t>aneb česnečka jest </a:t>
            </a:r>
            <a:r>
              <a:rPr lang="cs-CZ" sz="2800" dirty="0"/>
              <a:t>osvědčeným medikamentem staročeské </a:t>
            </a:r>
            <a:r>
              <a:rPr lang="cs-CZ" sz="2800" dirty="0" smtClean="0"/>
              <a:t>kuchyně.</a:t>
            </a:r>
            <a:r>
              <a:rPr lang="cs-CZ" sz="2800" dirty="0"/>
              <a:t> </a:t>
            </a:r>
            <a:r>
              <a:rPr lang="cs-CZ" sz="2800" dirty="0" err="1"/>
              <a:t>Šlejšky</a:t>
            </a:r>
            <a:r>
              <a:rPr lang="cs-CZ" sz="2800" dirty="0"/>
              <a:t> </a:t>
            </a:r>
            <a:r>
              <a:rPr lang="cs-CZ" sz="2800" dirty="0" smtClean="0"/>
              <a:t>jsou obyčejné bramborové šišky s mákem a máslem.</a:t>
            </a:r>
            <a:endParaRPr lang="cs-CZ" sz="2800"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95359" y="2278311"/>
            <a:ext cx="4612420" cy="3459315"/>
          </a:xfrm>
          <a:ln>
            <a:solidFill>
              <a:srgbClr val="C00000"/>
            </a:solidFill>
          </a:ln>
        </p:spPr>
      </p:pic>
      <p:pic>
        <p:nvPicPr>
          <p:cNvPr id="8" name="Zástupný symbol pro obsah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278311"/>
            <a:ext cx="5181600" cy="3445966"/>
          </a:xfrm>
          <a:ln>
            <a:solidFill>
              <a:srgbClr val="C00000"/>
            </a:solidFill>
          </a:ln>
        </p:spPr>
      </p:pic>
    </p:spTree>
    <p:extLst>
      <p:ext uri="{BB962C8B-B14F-4D97-AF65-F5344CB8AC3E}">
        <p14:creationId xmlns:p14="http://schemas.microsoft.com/office/powerpoint/2010/main" val="388186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73768"/>
            <a:ext cx="10515600" cy="1371600"/>
          </a:xfrm>
        </p:spPr>
        <p:txBody>
          <a:bodyPr>
            <a:noAutofit/>
          </a:bodyPr>
          <a:lstStyle/>
          <a:p>
            <a:r>
              <a:rPr lang="cs-CZ" sz="2800" dirty="0"/>
              <a:t>Během </a:t>
            </a:r>
            <a:r>
              <a:rPr lang="cs-CZ" sz="2800" b="1" dirty="0"/>
              <a:t>literární </a:t>
            </a:r>
            <a:r>
              <a:rPr lang="cs-CZ" sz="2800" b="1" dirty="0" smtClean="0"/>
              <a:t>dílny</a:t>
            </a:r>
            <a:r>
              <a:rPr lang="cs-CZ" sz="2800" dirty="0" smtClean="0"/>
              <a:t>, kterou vedla pí uč. Svobodová,  </a:t>
            </a:r>
            <a:r>
              <a:rPr lang="cs-CZ" sz="2800" dirty="0"/>
              <a:t>se žáci setkali s </a:t>
            </a:r>
            <a:r>
              <a:rPr lang="cs-CZ" sz="2800" dirty="0" smtClean="0"/>
              <a:t>třemi spisovateli. U stolu sedí </a:t>
            </a:r>
            <a:r>
              <a:rPr lang="cs-CZ" sz="2800" b="1" dirty="0" smtClean="0"/>
              <a:t>Karel </a:t>
            </a:r>
            <a:r>
              <a:rPr lang="cs-CZ" sz="2800" b="1" dirty="0"/>
              <a:t>Čapek</a:t>
            </a:r>
            <a:r>
              <a:rPr lang="cs-CZ" sz="2800" dirty="0"/>
              <a:t> </a:t>
            </a:r>
            <a:r>
              <a:rPr lang="cs-CZ" sz="2800" dirty="0" smtClean="0"/>
              <a:t>(J. Korčák</a:t>
            </a:r>
            <a:r>
              <a:rPr lang="cs-CZ" sz="2800" dirty="0"/>
              <a:t>). Za ním stojí </a:t>
            </a:r>
            <a:r>
              <a:rPr lang="cs-CZ" sz="2800" dirty="0" smtClean="0"/>
              <a:t>zleva mladý </a:t>
            </a:r>
            <a:r>
              <a:rPr lang="cs-CZ" sz="2800" b="1" dirty="0" smtClean="0"/>
              <a:t>Michal </a:t>
            </a:r>
            <a:r>
              <a:rPr lang="cs-CZ" sz="2800" b="1" dirty="0" err="1"/>
              <a:t>Viewegh</a:t>
            </a:r>
            <a:r>
              <a:rPr lang="cs-CZ" sz="2800" dirty="0"/>
              <a:t> </a:t>
            </a:r>
            <a:r>
              <a:rPr lang="cs-CZ" sz="2800" dirty="0" smtClean="0"/>
              <a:t>(A. Zemánek</a:t>
            </a:r>
            <a:r>
              <a:rPr lang="cs-CZ" sz="2800" dirty="0"/>
              <a:t>) a </a:t>
            </a:r>
            <a:r>
              <a:rPr lang="cs-CZ" sz="2800" dirty="0" smtClean="0"/>
              <a:t>zprava </a:t>
            </a:r>
            <a:r>
              <a:rPr lang="cs-CZ" sz="2800" b="1" dirty="0" smtClean="0"/>
              <a:t>Jaroslav </a:t>
            </a:r>
            <a:r>
              <a:rPr lang="cs-CZ" sz="2800" b="1" dirty="0"/>
              <a:t>Seifert</a:t>
            </a:r>
            <a:r>
              <a:rPr lang="cs-CZ" sz="2800" dirty="0"/>
              <a:t> </a:t>
            </a:r>
            <a:r>
              <a:rPr lang="cs-CZ" sz="2800" dirty="0" smtClean="0"/>
              <a:t>(O. </a:t>
            </a:r>
            <a:r>
              <a:rPr lang="cs-CZ" sz="2800" dirty="0"/>
              <a:t>Jekl).</a:t>
            </a:r>
            <a:br>
              <a:rPr lang="cs-CZ" sz="2800" dirty="0"/>
            </a:br>
            <a:endParaRPr lang="cs-CZ" sz="2800" dirty="0"/>
          </a:p>
        </p:txBody>
      </p:sp>
      <p:pic>
        <p:nvPicPr>
          <p:cNvPr id="5" name="Picture 2" descr="C:\Users\blanka.bohatcova\Desktop\2018-10-26\DSC0449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19837" y="2165452"/>
            <a:ext cx="5181600" cy="38861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2" descr="C:\Users\blanka.bohatcova\Desktop\2018-10-26\DSC04496.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725678" y="2162409"/>
            <a:ext cx="5181600" cy="388619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8095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Vyberou si žáci zdravé bezmasé pokrmy?</a:t>
            </a:r>
            <a:endParaRPr lang="cs-CZ" sz="2800" dirty="0"/>
          </a:p>
        </p:txBody>
      </p:sp>
      <p:sp>
        <p:nvSpPr>
          <p:cNvPr id="6" name="Zástupný symbol pro obsah 5"/>
          <p:cNvSpPr>
            <a:spLocks noGrp="1"/>
          </p:cNvSpPr>
          <p:nvPr>
            <p:ph sz="half" idx="2"/>
          </p:nvPr>
        </p:nvSpPr>
        <p:spPr>
          <a:xfrm>
            <a:off x="6172200" y="1311965"/>
            <a:ext cx="5181600" cy="4864998"/>
          </a:xfrm>
        </p:spPr>
        <p:txBody>
          <a:bodyPr>
            <a:normAutofit/>
          </a:bodyPr>
          <a:lstStyle/>
          <a:p>
            <a:pPr marL="0" indent="0">
              <a:buNone/>
            </a:pPr>
            <a:r>
              <a:rPr lang="cs-CZ" b="1" dirty="0" smtClean="0">
                <a:latin typeface="+mj-lt"/>
              </a:rPr>
              <a:t>Zapékané </a:t>
            </a:r>
            <a:r>
              <a:rPr lang="cs-CZ" b="1" dirty="0">
                <a:latin typeface="+mj-lt"/>
              </a:rPr>
              <a:t>brambory </a:t>
            </a:r>
            <a:r>
              <a:rPr lang="cs-CZ" b="1" dirty="0" smtClean="0">
                <a:latin typeface="+mj-lt"/>
              </a:rPr>
              <a:t>        s</a:t>
            </a:r>
            <a:r>
              <a:rPr lang="cs-CZ" b="1" dirty="0">
                <a:latin typeface="+mj-lt"/>
              </a:rPr>
              <a:t> pohankou a kysaným </a:t>
            </a:r>
            <a:r>
              <a:rPr lang="cs-CZ" b="1" dirty="0" smtClean="0">
                <a:latin typeface="+mj-lt"/>
              </a:rPr>
              <a:t>zelím</a:t>
            </a:r>
            <a:endParaRPr lang="cs-CZ" dirty="0" smtClean="0">
              <a:latin typeface="+mj-lt"/>
            </a:endParaRPr>
          </a:p>
          <a:p>
            <a:pPr marL="0" indent="0">
              <a:buNone/>
            </a:pPr>
            <a:r>
              <a:rPr lang="cs-CZ" dirty="0" smtClean="0">
                <a:latin typeface="+mj-lt"/>
              </a:rPr>
              <a:t>Pohanka je obilnina                                   a pěstuje se u nás už </a:t>
            </a:r>
            <a:r>
              <a:rPr lang="cs-CZ" dirty="0">
                <a:latin typeface="+mj-lt"/>
              </a:rPr>
              <a:t>600 </a:t>
            </a:r>
            <a:r>
              <a:rPr lang="cs-CZ" dirty="0" smtClean="0">
                <a:latin typeface="+mj-lt"/>
              </a:rPr>
              <a:t>let.                                         Je </a:t>
            </a:r>
            <a:r>
              <a:rPr lang="cs-CZ" dirty="0">
                <a:latin typeface="+mj-lt"/>
              </a:rPr>
              <a:t>bohatá </a:t>
            </a:r>
            <a:r>
              <a:rPr lang="cs-CZ" dirty="0" smtClean="0">
                <a:latin typeface="+mj-lt"/>
              </a:rPr>
              <a:t>na vitamíny,              lehce </a:t>
            </a:r>
            <a:r>
              <a:rPr lang="cs-CZ" dirty="0">
                <a:latin typeface="+mj-lt"/>
              </a:rPr>
              <a:t>stravitelná, </a:t>
            </a:r>
            <a:r>
              <a:rPr lang="cs-CZ" dirty="0" smtClean="0">
                <a:latin typeface="+mj-lt"/>
              </a:rPr>
              <a:t>                       dodá </a:t>
            </a:r>
            <a:r>
              <a:rPr lang="cs-CZ" dirty="0">
                <a:latin typeface="+mj-lt"/>
              </a:rPr>
              <a:t>tělu </a:t>
            </a:r>
            <a:r>
              <a:rPr lang="cs-CZ" dirty="0" smtClean="0">
                <a:latin typeface="+mj-lt"/>
              </a:rPr>
              <a:t>spoustu energie. Brambory položíme na plech,      prosypeme </a:t>
            </a:r>
            <a:r>
              <a:rPr lang="cs-CZ" dirty="0">
                <a:latin typeface="+mj-lt"/>
              </a:rPr>
              <a:t>uvařenou pohankou </a:t>
            </a:r>
            <a:r>
              <a:rPr lang="cs-CZ" dirty="0" smtClean="0">
                <a:latin typeface="+mj-lt"/>
              </a:rPr>
              <a:t>   a </a:t>
            </a:r>
            <a:r>
              <a:rPr lang="cs-CZ" dirty="0">
                <a:latin typeface="+mj-lt"/>
              </a:rPr>
              <a:t>poklademe kysaným </a:t>
            </a:r>
            <a:r>
              <a:rPr lang="cs-CZ" dirty="0" smtClean="0">
                <a:latin typeface="+mj-lt"/>
              </a:rPr>
              <a:t>zelím.      Vše zapečeme.</a:t>
            </a:r>
            <a:endParaRPr lang="cs-CZ" dirty="0">
              <a:latin typeface="+mj-lt"/>
            </a:endParaRPr>
          </a:p>
          <a:p>
            <a:endParaRPr lang="cs-CZ" dirty="0"/>
          </a:p>
        </p:txBody>
      </p:sp>
      <p:pic>
        <p:nvPicPr>
          <p:cNvPr id="9" name="Zástupný symbol pro obsah 8"/>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912144"/>
            <a:ext cx="5083095" cy="3381216"/>
          </a:xfrm>
          <a:ln>
            <a:solidFill>
              <a:srgbClr val="C00000"/>
            </a:solidFill>
          </a:ln>
        </p:spPr>
      </p:pic>
    </p:spTree>
    <p:extLst>
      <p:ext uri="{BB962C8B-B14F-4D97-AF65-F5344CB8AC3E}">
        <p14:creationId xmlns:p14="http://schemas.microsoft.com/office/powerpoint/2010/main" val="38279219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Nebo dají přednost masu?</a:t>
            </a:r>
            <a:endParaRPr lang="cs-CZ" sz="2800" dirty="0"/>
          </a:p>
        </p:txBody>
      </p:sp>
      <p:sp>
        <p:nvSpPr>
          <p:cNvPr id="6" name="Zástupný symbol pro obsah 5"/>
          <p:cNvSpPr>
            <a:spLocks noGrp="1"/>
          </p:cNvSpPr>
          <p:nvPr>
            <p:ph sz="half" idx="2"/>
          </p:nvPr>
        </p:nvSpPr>
        <p:spPr>
          <a:xfrm>
            <a:off x="6172200" y="1690687"/>
            <a:ext cx="5181600" cy="4486275"/>
          </a:xfrm>
        </p:spPr>
        <p:txBody>
          <a:bodyPr>
            <a:normAutofit/>
          </a:bodyPr>
          <a:lstStyle/>
          <a:p>
            <a:pPr marL="0" indent="0">
              <a:buNone/>
            </a:pPr>
            <a:r>
              <a:rPr lang="cs-CZ" b="1" dirty="0">
                <a:latin typeface="+mj-lt"/>
              </a:rPr>
              <a:t>Králík na smetaně, </a:t>
            </a:r>
            <a:r>
              <a:rPr lang="cs-CZ" b="1" dirty="0" smtClean="0">
                <a:latin typeface="+mj-lt"/>
              </a:rPr>
              <a:t>               houskový knedlík</a:t>
            </a:r>
            <a:endParaRPr lang="cs-CZ" dirty="0">
              <a:latin typeface="+mj-lt"/>
            </a:endParaRPr>
          </a:p>
          <a:p>
            <a:pPr marL="0" indent="0">
              <a:buNone/>
            </a:pPr>
            <a:r>
              <a:rPr lang="cs-CZ" dirty="0" smtClean="0">
                <a:latin typeface="+mj-lt"/>
              </a:rPr>
              <a:t>Králík </a:t>
            </a:r>
            <a:r>
              <a:rPr lang="cs-CZ" dirty="0">
                <a:latin typeface="+mj-lt"/>
              </a:rPr>
              <a:t>se choval v téměř každé domácnosti na vesnici, </a:t>
            </a:r>
            <a:r>
              <a:rPr lang="cs-CZ" dirty="0" smtClean="0">
                <a:latin typeface="+mj-lt"/>
              </a:rPr>
              <a:t>             proto </a:t>
            </a:r>
            <a:r>
              <a:rPr lang="cs-CZ" dirty="0">
                <a:latin typeface="+mj-lt"/>
              </a:rPr>
              <a:t>byl oblíbenou surovinou </a:t>
            </a:r>
            <a:r>
              <a:rPr lang="cs-CZ" dirty="0" smtClean="0">
                <a:latin typeface="+mj-lt"/>
              </a:rPr>
              <a:t>    na vaření.                            Upečeme </a:t>
            </a:r>
            <a:r>
              <a:rPr lang="cs-CZ" dirty="0">
                <a:latin typeface="+mj-lt"/>
              </a:rPr>
              <a:t>se zeleninou, </a:t>
            </a:r>
            <a:r>
              <a:rPr lang="cs-CZ" dirty="0" smtClean="0">
                <a:latin typeface="+mj-lt"/>
              </a:rPr>
              <a:t>       omáčku </a:t>
            </a:r>
            <a:r>
              <a:rPr lang="cs-CZ" dirty="0">
                <a:latin typeface="+mj-lt"/>
              </a:rPr>
              <a:t>zjemníme smetanou, podáváme s </a:t>
            </a:r>
            <a:r>
              <a:rPr lang="cs-CZ" dirty="0" smtClean="0">
                <a:latin typeface="+mj-lt"/>
              </a:rPr>
              <a:t>knedlíkem.</a:t>
            </a:r>
            <a:endParaRPr lang="cs-CZ" dirty="0">
              <a:latin typeface="+mj-lt"/>
            </a:endParaRPr>
          </a:p>
          <a:p>
            <a:endParaRPr lang="cs-CZ" dirty="0"/>
          </a:p>
        </p:txBody>
      </p:sp>
      <p:pic>
        <p:nvPicPr>
          <p:cNvPr id="4" name="Zástupný symbol pro obsah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26440" y="1822412"/>
            <a:ext cx="5181600" cy="3443363"/>
          </a:xfrm>
          <a:ln>
            <a:solidFill>
              <a:srgbClr val="C00000"/>
            </a:solidFill>
          </a:ln>
        </p:spPr>
      </p:pic>
    </p:spTree>
    <p:extLst>
      <p:ext uri="{BB962C8B-B14F-4D97-AF65-F5344CB8AC3E}">
        <p14:creationId xmlns:p14="http://schemas.microsoft.com/office/powerpoint/2010/main" val="23279574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b="1" dirty="0" smtClean="0"/>
              <a:t>TAKTO DOPADLO HLASOVÁNÍ ŽÁKŮ</a:t>
            </a:r>
            <a:endParaRPr lang="cs-CZ" b="1" dirty="0"/>
          </a:p>
        </p:txBody>
      </p:sp>
      <p:sp>
        <p:nvSpPr>
          <p:cNvPr id="3" name="Zástupný symbol pro obsah 2"/>
          <p:cNvSpPr>
            <a:spLocks noGrp="1"/>
          </p:cNvSpPr>
          <p:nvPr>
            <p:ph idx="1"/>
          </p:nvPr>
        </p:nvSpPr>
        <p:spPr>
          <a:xfrm>
            <a:off x="838200" y="1804737"/>
            <a:ext cx="10515600" cy="4372226"/>
          </a:xfrm>
        </p:spPr>
        <p:txBody>
          <a:bodyPr>
            <a:normAutofit fontScale="92500" lnSpcReduction="20000"/>
          </a:bodyPr>
          <a:lstStyle/>
          <a:p>
            <a:pPr marL="0" indent="0">
              <a:buNone/>
            </a:pPr>
            <a:r>
              <a:rPr lang="cs-CZ" b="1" dirty="0" smtClean="0"/>
              <a:t>Polévky</a:t>
            </a:r>
            <a:r>
              <a:rPr lang="cs-CZ" dirty="0" smtClean="0"/>
              <a:t>:			</a:t>
            </a:r>
            <a:r>
              <a:rPr lang="cs-CZ" b="1" dirty="0" smtClean="0"/>
              <a:t>Hlavní jídla</a:t>
            </a:r>
            <a:r>
              <a:rPr lang="cs-CZ" dirty="0" smtClean="0"/>
              <a:t>:</a:t>
            </a:r>
          </a:p>
          <a:p>
            <a:pPr marL="514350" indent="-514350">
              <a:buAutoNum type="arabicPeriod"/>
            </a:pPr>
            <a:r>
              <a:rPr lang="cs-CZ" dirty="0" smtClean="0"/>
              <a:t>Chlebová			1. </a:t>
            </a:r>
            <a:r>
              <a:rPr lang="cs-CZ" dirty="0" err="1" smtClean="0"/>
              <a:t>Šlejšky</a:t>
            </a:r>
            <a:r>
              <a:rPr lang="cs-CZ" dirty="0" smtClean="0"/>
              <a:t> s mákem</a:t>
            </a:r>
          </a:p>
          <a:p>
            <a:pPr marL="514350" indent="-514350">
              <a:buAutoNum type="arabicPeriod"/>
            </a:pPr>
            <a:r>
              <a:rPr lang="cs-CZ" dirty="0" err="1" smtClean="0"/>
              <a:t>Oukrop</a:t>
            </a:r>
            <a:r>
              <a:rPr lang="cs-CZ" dirty="0" smtClean="0"/>
              <a:t>			2. Králík na smetaně, houskový knedlík</a:t>
            </a:r>
          </a:p>
          <a:p>
            <a:pPr marL="514350" indent="-514350">
              <a:buAutoNum type="arabicPeriod"/>
            </a:pPr>
            <a:r>
              <a:rPr lang="cs-CZ" dirty="0" smtClean="0"/>
              <a:t>Bramboračka 		3. Kotletky na paprice, bramborové šišky</a:t>
            </a:r>
          </a:p>
          <a:p>
            <a:pPr marL="514350" indent="-514350">
              <a:buAutoNum type="arabicPeriod"/>
            </a:pPr>
            <a:r>
              <a:rPr lang="cs-CZ" dirty="0" smtClean="0"/>
              <a:t>Zelná			4. Hovězí maso vařené, rajská omáčka, rýže</a:t>
            </a:r>
          </a:p>
          <a:p>
            <a:pPr marL="514350" indent="-514350">
              <a:buAutoNum type="arabicPeriod"/>
            </a:pPr>
            <a:r>
              <a:rPr lang="cs-CZ" dirty="0" smtClean="0"/>
              <a:t>Fazolová			5. Buřt guláš</a:t>
            </a:r>
          </a:p>
          <a:p>
            <a:pPr marL="0" indent="0">
              <a:buNone/>
            </a:pPr>
            <a:r>
              <a:rPr lang="cs-CZ" dirty="0"/>
              <a:t>	</a:t>
            </a:r>
            <a:r>
              <a:rPr lang="cs-CZ" dirty="0" smtClean="0"/>
              <a:t>			6. Vařený květák se strouhankou a cibulkou</a:t>
            </a:r>
          </a:p>
          <a:p>
            <a:pPr marL="0" indent="0">
              <a:buNone/>
            </a:pPr>
            <a:r>
              <a:rPr lang="cs-CZ" dirty="0" smtClean="0"/>
              <a:t>				7. Pohankové drůbeží rizoto	</a:t>
            </a:r>
          </a:p>
          <a:p>
            <a:pPr marL="0" indent="0">
              <a:buNone/>
            </a:pPr>
            <a:r>
              <a:rPr lang="cs-CZ" dirty="0"/>
              <a:t>	</a:t>
            </a:r>
            <a:r>
              <a:rPr lang="cs-CZ" dirty="0" smtClean="0"/>
              <a:t>			8. Čočka na kyselo, vejce</a:t>
            </a:r>
          </a:p>
          <a:p>
            <a:pPr marL="0" indent="0">
              <a:buNone/>
            </a:pPr>
            <a:r>
              <a:rPr lang="cs-CZ" dirty="0" smtClean="0"/>
              <a:t>				9. Houbový </a:t>
            </a:r>
            <a:r>
              <a:rPr lang="cs-CZ" dirty="0" err="1" smtClean="0"/>
              <a:t>kuba</a:t>
            </a:r>
            <a:endParaRPr lang="cs-CZ" dirty="0" smtClean="0"/>
          </a:p>
        </p:txBody>
      </p:sp>
    </p:spTree>
    <p:extLst>
      <p:ext uri="{BB962C8B-B14F-4D97-AF65-F5344CB8AC3E}">
        <p14:creationId xmlns:p14="http://schemas.microsoft.com/office/powerpoint/2010/main" val="14628885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4624551" y="1418897"/>
            <a:ext cx="2341410" cy="3477875"/>
          </a:xfrm>
          <a:prstGeom prst="rect">
            <a:avLst/>
          </a:prstGeom>
          <a:noFill/>
        </p:spPr>
        <p:txBody>
          <a:bodyPr wrap="none" rtlCol="0">
            <a:spAutoFit/>
          </a:bodyPr>
          <a:lstStyle/>
          <a:p>
            <a:r>
              <a:rPr lang="cs-CZ" sz="8000" dirty="0" smtClean="0">
                <a:solidFill>
                  <a:schemeClr val="accent1">
                    <a:lumMod val="50000"/>
                  </a:schemeClr>
                </a:solidFill>
              </a:rPr>
              <a:t>1918</a:t>
            </a:r>
          </a:p>
          <a:p>
            <a:r>
              <a:rPr lang="cs-CZ" sz="6000" dirty="0" smtClean="0">
                <a:solidFill>
                  <a:srgbClr val="FF0000"/>
                </a:solidFill>
              </a:rPr>
              <a:t>100 let</a:t>
            </a:r>
          </a:p>
          <a:p>
            <a:r>
              <a:rPr lang="cs-CZ" sz="8000" dirty="0" smtClean="0">
                <a:solidFill>
                  <a:schemeClr val="accent1">
                    <a:lumMod val="50000"/>
                  </a:schemeClr>
                </a:solidFill>
              </a:rPr>
              <a:t>2018</a:t>
            </a:r>
            <a:endParaRPr lang="cs-CZ" sz="8000" dirty="0">
              <a:solidFill>
                <a:schemeClr val="accent1">
                  <a:lumMod val="50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67259"/>
            <a:ext cx="10515600" cy="1010653"/>
          </a:xfrm>
        </p:spPr>
        <p:txBody>
          <a:bodyPr>
            <a:noAutofit/>
          </a:bodyPr>
          <a:lstStyle/>
          <a:p>
            <a:r>
              <a:rPr lang="cs-CZ" sz="2800" dirty="0"/>
              <a:t>Žákům se představil básník </a:t>
            </a:r>
            <a:r>
              <a:rPr lang="cs-CZ" sz="2800" b="1" dirty="0"/>
              <a:t>Jaroslav Seifert</a:t>
            </a:r>
            <a:r>
              <a:rPr lang="cs-CZ" sz="2800" dirty="0"/>
              <a:t>, </a:t>
            </a:r>
            <a:r>
              <a:rPr lang="cs-CZ" sz="2800" dirty="0" smtClean="0"/>
              <a:t/>
            </a:r>
            <a:br>
              <a:rPr lang="cs-CZ" sz="2800" dirty="0" smtClean="0"/>
            </a:br>
            <a:r>
              <a:rPr lang="cs-CZ" sz="2800" dirty="0" smtClean="0"/>
              <a:t>nositel </a:t>
            </a:r>
            <a:r>
              <a:rPr lang="cs-CZ" sz="2800" dirty="0"/>
              <a:t>Nobelovy ceny za literaturu. </a:t>
            </a:r>
            <a:r>
              <a:rPr lang="cs-CZ" sz="2800" dirty="0" smtClean="0"/>
              <a:t/>
            </a:r>
            <a:br>
              <a:rPr lang="cs-CZ" sz="2800" dirty="0" smtClean="0"/>
            </a:br>
            <a:r>
              <a:rPr lang="cs-CZ" sz="2800" dirty="0"/>
              <a:t>P</a:t>
            </a:r>
            <a:r>
              <a:rPr lang="cs-CZ" sz="2800" dirty="0" smtClean="0"/>
              <a:t>řečetl </a:t>
            </a:r>
            <a:r>
              <a:rPr lang="cs-CZ" sz="2800" dirty="0"/>
              <a:t>báseň Hora Říp a s některými žáky 6. ročníku se i vyfotil.</a:t>
            </a:r>
            <a:br>
              <a:rPr lang="cs-CZ" sz="2800" dirty="0"/>
            </a:br>
            <a:endParaRPr lang="cs-CZ" sz="2800" dirty="0"/>
          </a:p>
        </p:txBody>
      </p:sp>
      <p:pic>
        <p:nvPicPr>
          <p:cNvPr id="4" name="Picture 3" descr="C:\Users\blanka.bohatcova\Desktop\2018-10-26\DSC0449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4291" y="2054501"/>
            <a:ext cx="5534325" cy="415074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Obrázek 4"/>
          <p:cNvPicPr/>
          <p:nvPr/>
        </p:nvPicPr>
        <p:blipFill>
          <a:blip r:embed="rId3" cstate="print"/>
          <a:stretch>
            <a:fillRect/>
          </a:stretch>
        </p:blipFill>
        <p:spPr>
          <a:xfrm>
            <a:off x="6243145" y="2063135"/>
            <a:ext cx="5543992" cy="4142110"/>
          </a:xfrm>
          <a:prstGeom prst="rect">
            <a:avLst/>
          </a:prstGeom>
          <a:ln>
            <a:solidFill>
              <a:schemeClr val="accent1"/>
            </a:solidFill>
          </a:ln>
        </p:spPr>
      </p:pic>
    </p:spTree>
    <p:extLst>
      <p:ext uri="{BB962C8B-B14F-4D97-AF65-F5344CB8AC3E}">
        <p14:creationId xmlns:p14="http://schemas.microsoft.com/office/powerpoint/2010/main" val="430365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844</TotalTime>
  <Words>1673</Words>
  <Application>Microsoft Office PowerPoint</Application>
  <PresentationFormat>Vlastní</PresentationFormat>
  <Paragraphs>288</Paragraphs>
  <Slides>83</Slides>
  <Notes>0</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83</vt:i4>
      </vt:variant>
    </vt:vector>
  </HeadingPairs>
  <TitlesOfParts>
    <vt:vector size="85" baseType="lpstr">
      <vt:lpstr>Motiv Office</vt:lpstr>
      <vt:lpstr>CorelPhotoPaint.Image.11</vt:lpstr>
      <vt:lpstr>Prezentace aplikace PowerPoint</vt:lpstr>
      <vt:lpstr> Ve třech projektových dnech 24.–26. 10. 2018 se všechny třídy 2. stupně postupně vystřídaly v 8 dvouhodinových dílnách, které vedli garanti zvolených předmětů. </vt:lpstr>
      <vt:lpstr>Stoleté hrátky s matematikou – vedli učitelé paní Macková a pan Klimek. Na několika stanovištích si mohli žáci vyzkoušet zábavné matematické     a logické úkoly, se kterými si lámali hlavu naši prarodiče.</vt:lpstr>
      <vt:lpstr>  Kreslili obrázky jedním tahem, luštili zápalkové hlavolamy, skládali skládačky ze 4 dílků, kterými prověřili svoje IQ.  Mohli si přečíst něco zajímavého ze starých knih i vymalovat početní omalovánku.  </vt:lpstr>
      <vt:lpstr> V závěru matematické dílny si žáci postavili Petřínskou rozhlednu,     jeden ze symbolů Prahy – hlavního města České republiky.  Ke stavbě však použili pouze špagety a pěnové cukrovinky. </vt:lpstr>
      <vt:lpstr>Dějepisná dílna, kterou vedla pí učitelka Fidlerová, měla motto: Stoleté ohlédnutí – 28. 10. 1918 – 28. 10. 2018 Aktivity žáků byly zaměřeny na historické události posledních 100 let. Našim cílem bylo vybrat 4 zajímavosti, diskutovat o nich a v závěru si zahrát hru, při které se projeví nejen znalosti, ale i štěstí.</vt:lpstr>
      <vt:lpstr>Dobové písemné dokumenty a video ukázky nám pomohly ohlédnout se 100 let zpátky. Sledovali jsme vznik Československé republiky, dobu, kdy poprvé vyšly Rychlé šípy, stavbu pražského metra a vznik České republiky. V hrací kartě se skrývala výhra. </vt:lpstr>
      <vt:lpstr>Během literární dílny, kterou vedla pí uč. Svobodová,  se žáci setkali s třemi spisovateli. U stolu sedí Karel Čapek (J. Korčák). Za ním stojí zleva mladý Michal Viewegh (A. Zemánek) a zprava Jaroslav Seifert (O. Jekl). </vt:lpstr>
      <vt:lpstr>Žákům se představil básník Jaroslav Seifert,  nositel Nobelovy ceny za literaturu.  Přečetl báseň Hora Říp a s některými žáky 6. ročníku se i vyfotil. </vt:lpstr>
      <vt:lpstr>Prezentace aplikace PowerPoint</vt:lpstr>
      <vt:lpstr>Prezentace aplikace PowerPoint</vt:lpstr>
      <vt:lpstr>Hudební dílnu vedly paní učitelky Pavla Kotoučková a Alena Sedláková. Po celý den se z dílny ozývaly slavné písně naší republiky. Pro každý ročník jsme měly nachystanou jinou práci, abychom ve svém výsledku měly zmapované známé interprety celého století. Vždy jsme si také připomněli významné letopočty našich stoletých dějin. Součástí naší dílny byla i výstava hudebních nástrojů, historických fotografií, retro gramofonu a LP desek našich slavných hvězd. Vše si žáci mohli o přestávce za doprovodu hudby prohlédnout či osahat. </vt:lpstr>
      <vt:lpstr>Deváťáci pracovali s písní století, tedy s Vejvodovou Škodou lásky z roku 1927. Pochopili, čím je tato píseň ve světě jedinečná a jak pyšný může být náš národ   na jejího autora, kterému se podařilo složit skladbu, jež zdomácněla v mnohých státech světa. Zkusili si doplnit rovněž několik anglických slov do její anglické verze Beer Barrel a ti zdatnější přeložili také její anglický text do češtiny.</vt:lpstr>
      <vt:lpstr>Na začátku dílny pro 8. ročník vyplnili žáci hudební křížovku, v jejíž tajence vyšel „klarinet“. Tím jsme se posunuli k filmu Kdyby tisíc klarinetů. Z jeho krátkého sestřihu jsme si vytyčili čtyři hlavní interprety (Karel Gott, Waldemar Matuška, Eva Pilarová a Hana Hegerová) a žáci     o nich následně zpracovali a prezentovali krátké medailonky. </vt:lpstr>
      <vt:lpstr>Na žáky sedmého ročníku čekala také hudební křížovka, jejíž tajenka ukrývala název Golden kids. Tím si žáci nejen zopakovali hudební pojmy, ale nenásilně jsme se tak  přesunuli ke skupinové práci o dalších interpretech – Heleně Vondráčkové, Václavu Neckářovi, Martě Kubišové, ale také o Jiřím Kornovi a skupině Olympic s Petrem Jandou.</vt:lpstr>
      <vt:lpstr>Na naše nejmladší žáky druhého stupně čekali interpreti služebně nejmladší. Na úvod byla přichystána hudební soutěž, kdy si žáci zkusili poznat název písně a jejího interpreta podle počátečních tónů. Tím jsme odhalili další čtyři interprety, o nichž si žáci následně vytvořili krátké medailonky. Byli jimi Michal David, Lucie Bílá, Lucie Vondráčková a skupina Chinaski. A na závěr této dílny se dokonce i tancovalo!</vt:lpstr>
      <vt:lpstr>Dílnu výtvarné výchovy vedla paní učitelka Kocmanová a paní učitelka Vítková.  V prostorách nového ateliéru si žáci mohli vybrat ze čtyř až pěti dílen. </vt:lpstr>
      <vt:lpstr>Ti, co dali přednost kresbě, se seznámili s osobnostmi z řad českých malířů,  kteří působili v období první republiky. Připomněli si tak např. Václava Špálu, Josefa Čapka nebo boskovického rodáka Otakara Kubína. Na základě fotografických portrétů si vyzkoušeli kresbu bílou pastelkou na černý výkres. </vt:lpstr>
      <vt:lpstr>Ti, co rádi malují, se nechali inspirovat obrazy prvorepublikových malířů. Nešlo nám o pouhé kopie, ale spíše volnou inspiraci daným námětem. </vt:lpstr>
      <vt:lpstr>A pak tu byly dílny zlatých českých ručiček, kam jistě patří keramika. Žáci většinou modelovali v ploše, ale někteří se pustili i do prostorového vyjádření. A za odměnu tu bylo točení na kruhu.</vt:lpstr>
      <vt:lpstr>I drátování přilákalo spoustu zájemců. Stačí kousek drátu, korálky a trochu šikovnosti a malé velké skvosty jsou na světě. </vt:lpstr>
      <vt:lpstr>A nesmíme zapomenout na spolupráci s hudební dílnou, v rámci které vznikaly gramofonové desky, a dokonce kašírovaný gramofon.</vt:lpstr>
      <vt:lpstr> Století československého sportu Dílnu vedli paní učitelka Světlana Hrdličková a pan učitel Michal Gebel. Aktivity byly rozděleny na dvě části.  V první části si žáci prohlédli historické sportovní náčiní a dobové oblečení. Dále jsme se dívali na krátké filmy  z historie sokola a všesokolských sletů, filmy o významných československých sportovcích –  A. Hudcovi,  E. Zátopkovi, V. Čáslavské a J. Raškovi. </vt:lpstr>
      <vt:lpstr>Druhá část – v tělocvičně Hry našich babiček</vt:lpstr>
      <vt:lpstr>Prezentace aplikace PowerPoint</vt:lpstr>
      <vt:lpstr>Prezentace aplikace PowerPoint</vt:lpstr>
      <vt:lpstr>Prezentace aplikace PowerPoint</vt:lpstr>
      <vt:lpstr>Dílnu branné výchovy vedl pan učitel Petr Ondruch. Žáci si na čtyřech stanovištích mohli vyzkoušet základy první pomoci, především resuscitaci dospělé osoby nebo tábornické dovednosti, třeba uzlování. Z nasazování plynových masek neměli žáci vůbec obavy! Ale házení granátem nebylo pro mnohé jednoduché. Nechceme tyto situace nikdy zažít v reálném životě, ale byla to zajímavá vzpomínka na staré časy.</vt:lpstr>
      <vt:lpstr>Na střelbu ze vzduchovky se každý těšil. Zbraní se chopili spolu s žáky paní učitelka Blanka Bohatcová a muž, který prošel vojenským výcvikem, pan školník Vít Janíček. Žáci překvapili vzornou kázní i výkony.</vt:lpstr>
      <vt:lpstr>Na závěr celého projektu třídy připravily tyto výstupy.  VI. F </vt:lpstr>
      <vt:lpstr>Do prostoru před jídelnou jsme připravili stoly pro všechny třídy.  VI. G </vt:lpstr>
      <vt:lpstr>Žáci přinesli od svých babiček nádobí a různé předměty z kuchyně.  VII. E </vt:lpstr>
      <vt:lpstr>Výsledkem bylo toto pěkné aranžmá – Stoly našich babiček  VII. F </vt:lpstr>
      <vt:lpstr>Na panelech zase vznikaly třídní nástěnky.  VIII. E </vt:lpstr>
      <vt:lpstr>Na nich se objevily výstupy z aktivit, které proběhly v uplynulých dnech.  VIII. F </vt:lpstr>
      <vt:lpstr>Úkolem poroty bylo vyhodnotit pěkné stoly a nápadité nástěnky.  IX. E </vt:lpstr>
      <vt:lpstr>Ocenění si jistě zasloužily všechny třídní kolektivy.  IX. F </vt:lpstr>
      <vt:lpstr>V žákovské knihovně vznikala výstavka starých dětských knih a učebnic.</vt:lpstr>
      <vt:lpstr>Objevovaly se v ní opravdové skvosty a cenné poklady. Proto tato sbírka byla také předmětem hodnocení poroty.</vt:lpstr>
      <vt:lpstr>A která třída 2. stupně uspěla nejlépe?</vt:lpstr>
      <vt:lpstr>Žáci 1. stupně oslavili „Narozeniny naší republiky“  aktivitami ve třídě pod vedením svých třídních učitelek a ve spolupráci s asistenty pedagoga</vt:lpstr>
      <vt:lpstr>Děti z II. F třídy přály naší republice  ke 100. narozeninám:  především mír, krásnou přírodu, lásku, pohodu a zdraví mezi lidmi…  V rámci projektového dne děti vytvořily národní strom – lípu srdčitou – má 100 listů! Ukázali jsme si státní symboly České republiky a pokusili jsme se je nakreslit. Seznámili jsme se se všemi prezidenty, kteří vedli náš stát, některá jména prezidentů jsme si i napsali. Zazpívali jsme si oblíbenou píseň T. G. Masaryka „Ach synku, synku", poslouchali jsme státní hymnu a brzy se ji naučíme. Ve hře Pexeso jsme poznávali osobnosti bývalého Československa. </vt:lpstr>
      <vt:lpstr>Aktivity ve 3. ročníku:</vt:lpstr>
      <vt:lpstr>Prezentace aplikace PowerPoint</vt:lpstr>
      <vt:lpstr>Prezentace aplikace PowerPoint</vt:lpstr>
      <vt:lpstr>Prezentace aplikace PowerPoint</vt:lpstr>
      <vt:lpstr>Celodenní projekt třídy IV. E:    aktivity na pěti stanovištích ve třídě,    návštěva sochy našeho 1. prezidenta,    závěrečné posezení v cukrárně.</vt:lpstr>
      <vt:lpstr> Takto oslavila narozeniny naší republiky třída IV. F: Čajs – T. G. Masaryk, jak ho ještě neznáme (význam a život našeho 1. prezidenta),  Vv – skupinová práce – malý státní znak první republiky, Čajs – státní symboly (vznik, vývoj a význam státních symbolů),        Hv – státní hymna 1. republiky,  Pč – výzdoba třídy a nástěnky k 100. výročí republiky a příchod v retro oblečení.</vt:lpstr>
      <vt:lpstr>Prezentace aplikace PowerPoint</vt:lpstr>
      <vt:lpstr>Oslavy u páťáků</vt:lpstr>
      <vt:lpstr>                    (představuje V. F)       </vt:lpstr>
      <vt:lpstr>Prezentace aplikace PowerPoint</vt:lpstr>
      <vt:lpstr>A další poklady…</vt:lpstr>
      <vt:lpstr>               (představuje V. E)</vt:lpstr>
      <vt:lpstr>Prezentace aplikace PowerPoint</vt:lpstr>
      <vt:lpstr>Prezentace aplikace PowerPoint</vt:lpstr>
      <vt:lpstr>               (představuje V. G)</vt:lpstr>
      <vt:lpstr>Prezentace aplikace PowerPoint</vt:lpstr>
      <vt:lpstr>Prezentace aplikace PowerPoint</vt:lpstr>
      <vt:lpstr>Nechyběly další doprovodné aktivity - pletení náramků z trikolory</vt:lpstr>
      <vt:lpstr>Výroba staročeských krojů</vt:lpstr>
      <vt:lpstr>Tvoření státních symbolů</vt:lpstr>
      <vt:lpstr>Prezentace aplikace PowerPoint</vt:lpstr>
      <vt:lpstr>A to vše v tematickém oblečení</vt:lpstr>
      <vt:lpstr>Prezentace aplikace PowerPoint</vt:lpstr>
      <vt:lpstr>Prezentace aplikace PowerPoint</vt:lpstr>
      <vt:lpstr>     „JAKO ZA STARÝCH ČASŮ“ Přesně tak si připadaly děti ze školní družiny, kdy si v kreativních dílničkách, které byly součástí našich „družinových“ oslav 100. výročí vzniku republiky, mohly vyzkoušet výrobu jednoduchých hraček z materiálů, které byly dostupné v časech našich prarodičů. </vt:lpstr>
      <vt:lpstr>Dětem se nabízela řada možností k vyrábění, bylo jen na nich,             které si vyberou. Celá řada šikulků si ale odnášela domů všech pět drobností k zábavě. </vt:lpstr>
      <vt:lpstr> Největší úspěch sklidila panenka ze sena, kterou děti dozdobily odstřižky látek či barevnými listy, a pak také jednoduchá hra Nebe-peklo-ráj,  k jejíž výrobě stačí jen list papíru a pastelky. </vt:lpstr>
      <vt:lpstr>Během příjemně stráveného odpoledne se děti přesvědčily, že i bez peněz a nákupů si lze jednoduše vytvořit hračky, které přinesou stejnou radost a potěšení jako ty kupované a navíc jsou milou připomínkou starých časů, časů před sto lety… </vt:lpstr>
      <vt:lpstr> „HRAČKY A HRÁTKY O STO LET ZPÁTKY “   … je název velké výstavy  starých hraček a her,  kterou jsme ve školní družině  uspořádali společně s dětmi  a jejich rodinami  ke 100. narozeninám  naší republiky. </vt:lpstr>
      <vt:lpstr>Hračky jsme shromažďovali celý měsíc dopředu a děti se ukázaly  jako pilní sběratelé, kteří díky jejich rodičům a příbuzným  obstarali většinu exponátů. </vt:lpstr>
      <vt:lpstr>Prezentace aplikace PowerPoint</vt:lpstr>
      <vt:lpstr>O zbytek se postaraly ze svých zdrojů paní vychovatelky. Za pozornost určitě stála sbírka krásných starodávných kočárků či panenek,  nechyběli ani houpací koníci, hry, medvědi, divadélko, celá řada starých knížek pro děti či dalších zajímavostí.    </vt:lpstr>
      <vt:lpstr>Výstavku doplnila řada panelů, kde byly k prohlédnutí další hračky podomácku vyrobené. Zde jste si mohli porovnat, jak stejná hračka vypadala před sto lety a dnes.  </vt:lpstr>
      <vt:lpstr>Prezentace aplikace PowerPoint</vt:lpstr>
      <vt:lpstr>A jelikož na žádných správných narozeninách nesměl chybět dort, i my jsme naší republice jeden připravili.  Byl veliký, třípatrový a za každé desetiletí na něm svítí jedna svíčka.       </vt:lpstr>
      <vt:lpstr>Do projektu se zapojila i naše školní jídelna. Paní kuchařky našly ve starých kuchařských knihách zapomenuté recepty a nabídly je našim žákům. Třídní kolektivy vyberou ty, které chtějí ochutnat v retro týdnu.</vt:lpstr>
      <vt:lpstr>Některé pokrmy byly pro nás neznámé, proto je bylo třeba vysvětlit. Oukrop aneb česnečka jest osvědčeným medikamentem staročeské kuchyně. Šlejšky jsou obyčejné bramborové šišky s mákem a máslem.</vt:lpstr>
      <vt:lpstr>Vyberou si žáci zdravé bezmasé pokrmy?</vt:lpstr>
      <vt:lpstr>Nebo dají přednost masu?</vt:lpstr>
      <vt:lpstr>TAKTO DOPADLO HLASOVÁNÍ ŽÁKŮ</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skola</dc:creator>
  <cp:lastModifiedBy>Pavla Kotoučková</cp:lastModifiedBy>
  <cp:revision>87</cp:revision>
  <dcterms:created xsi:type="dcterms:W3CDTF">2018-10-27T02:04:37Z</dcterms:created>
  <dcterms:modified xsi:type="dcterms:W3CDTF">2018-12-06T06:52:39Z</dcterms:modified>
</cp:coreProperties>
</file>